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0" r:id="rId2"/>
    <p:sldId id="257" r:id="rId3"/>
    <p:sldId id="258" r:id="rId4"/>
    <p:sldId id="264" r:id="rId5"/>
    <p:sldId id="262" r:id="rId6"/>
    <p:sldId id="271" r:id="rId7"/>
    <p:sldId id="266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00"/>
    <a:srgbClr val="FF0000"/>
    <a:srgbClr val="FFC7CE"/>
    <a:srgbClr val="FFD966"/>
    <a:srgbClr val="FFEB9C"/>
    <a:srgbClr val="EBF1DE"/>
    <a:srgbClr val="E2F0D9"/>
    <a:srgbClr val="C6EFCE"/>
    <a:srgbClr val="00B050"/>
    <a:srgbClr val="6E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DA77CD-0399-4FE4-B5B7-ACCC5207538E}" v="70" dt="2025-06-05T05:23:33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1429" autoAdjust="0"/>
  </p:normalViewPr>
  <p:slideViewPr>
    <p:cSldViewPr snapToGrid="0">
      <p:cViewPr varScale="1">
        <p:scale>
          <a:sx n="79" d="100"/>
          <a:sy n="79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vesh Elangovanraaj" userId="ac03af119cf9a447" providerId="LiveId" clId="{AFDA77CD-0399-4FE4-B5B7-ACCC5207538E}"/>
    <pc:docChg chg="undo redo custSel addSld delSld modSld">
      <pc:chgData name="Nivesh Elangovanraaj" userId="ac03af119cf9a447" providerId="LiveId" clId="{AFDA77CD-0399-4FE4-B5B7-ACCC5207538E}" dt="2025-06-05T15:31:58.840" v="1157" actId="20577"/>
      <pc:docMkLst>
        <pc:docMk/>
      </pc:docMkLst>
      <pc:sldChg chg="addSp delSp modSp mod">
        <pc:chgData name="Nivesh Elangovanraaj" userId="ac03af119cf9a447" providerId="LiveId" clId="{AFDA77CD-0399-4FE4-B5B7-ACCC5207538E}" dt="2025-06-05T04:36:43.517" v="344" actId="20577"/>
        <pc:sldMkLst>
          <pc:docMk/>
          <pc:sldMk cId="0" sldId="257"/>
        </pc:sldMkLst>
        <pc:spChg chg="mod">
          <ac:chgData name="Nivesh Elangovanraaj" userId="ac03af119cf9a447" providerId="LiveId" clId="{AFDA77CD-0399-4FE4-B5B7-ACCC5207538E}" dt="2025-06-05T04:36:43.517" v="344" actId="20577"/>
          <ac:spMkLst>
            <pc:docMk/>
            <pc:sldMk cId="0" sldId="257"/>
            <ac:spMk id="47" creationId="{00000000-0000-0000-0000-000000000000}"/>
          </ac:spMkLst>
        </pc:spChg>
        <pc:spChg chg="del">
          <ac:chgData name="Nivesh Elangovanraaj" userId="ac03af119cf9a447" providerId="LiveId" clId="{AFDA77CD-0399-4FE4-B5B7-ACCC5207538E}" dt="2025-06-05T04:36:26.816" v="333" actId="478"/>
          <ac:spMkLst>
            <pc:docMk/>
            <pc:sldMk cId="0" sldId="257"/>
            <ac:spMk id="48" creationId="{00000000-0000-0000-0000-000000000000}"/>
          </ac:spMkLst>
        </pc:spChg>
        <pc:grpChg chg="add del">
          <ac:chgData name="Nivesh Elangovanraaj" userId="ac03af119cf9a447" providerId="LiveId" clId="{AFDA77CD-0399-4FE4-B5B7-ACCC5207538E}" dt="2025-06-05T04:36:22.861" v="332" actId="478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Nivesh Elangovanraaj" userId="ac03af119cf9a447" providerId="LiveId" clId="{AFDA77CD-0399-4FE4-B5B7-ACCC5207538E}" dt="2025-06-05T04:36:19.618" v="330" actId="478"/>
          <ac:grpSpMkLst>
            <pc:docMk/>
            <pc:sldMk cId="0" sldId="257"/>
            <ac:grpSpMk id="29" creationId="{00000000-0000-0000-0000-000000000000}"/>
          </ac:grpSpMkLst>
        </pc:grpChg>
        <pc:grpChg chg="mod">
          <ac:chgData name="Nivesh Elangovanraaj" userId="ac03af119cf9a447" providerId="LiveId" clId="{AFDA77CD-0399-4FE4-B5B7-ACCC5207538E}" dt="2025-06-05T04:36:14.032" v="329" actId="1076"/>
          <ac:grpSpMkLst>
            <pc:docMk/>
            <pc:sldMk cId="0" sldId="257"/>
            <ac:grpSpMk id="41" creationId="{00000000-0000-0000-0000-000000000000}"/>
          </ac:grpSpMkLst>
        </pc:grpChg>
      </pc:sldChg>
      <pc:sldChg chg="modSp mod modNotesTx">
        <pc:chgData name="Nivesh Elangovanraaj" userId="ac03af119cf9a447" providerId="LiveId" clId="{AFDA77CD-0399-4FE4-B5B7-ACCC5207538E}" dt="2025-06-05T15:30:34.402" v="1147" actId="20577"/>
        <pc:sldMkLst>
          <pc:docMk/>
          <pc:sldMk cId="0" sldId="258"/>
        </pc:sldMkLst>
        <pc:spChg chg="mod">
          <ac:chgData name="Nivesh Elangovanraaj" userId="ac03af119cf9a447" providerId="LiveId" clId="{AFDA77CD-0399-4FE4-B5B7-ACCC5207538E}" dt="2025-06-05T04:44:05.367" v="359" actId="2057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Nivesh Elangovanraaj" userId="ac03af119cf9a447" providerId="LiveId" clId="{AFDA77CD-0399-4FE4-B5B7-ACCC5207538E}" dt="2025-06-05T04:45:18.449" v="361" actId="21"/>
          <ac:spMkLst>
            <pc:docMk/>
            <pc:sldMk cId="0" sldId="258"/>
            <ac:spMk id="26" creationId="{00000000-0000-0000-0000-000000000000}"/>
          </ac:spMkLst>
        </pc:spChg>
      </pc:sldChg>
      <pc:sldChg chg="modSp mod modNotesTx">
        <pc:chgData name="Nivesh Elangovanraaj" userId="ac03af119cf9a447" providerId="LiveId" clId="{AFDA77CD-0399-4FE4-B5B7-ACCC5207538E}" dt="2025-06-05T05:12:39.572" v="621" actId="6549"/>
        <pc:sldMkLst>
          <pc:docMk/>
          <pc:sldMk cId="0" sldId="262"/>
        </pc:sldMkLst>
        <pc:spChg chg="mod">
          <ac:chgData name="Nivesh Elangovanraaj" userId="ac03af119cf9a447" providerId="LiveId" clId="{AFDA77CD-0399-4FE4-B5B7-ACCC5207538E}" dt="2025-06-01T17:18:03.588" v="3"/>
          <ac:spMkLst>
            <pc:docMk/>
            <pc:sldMk cId="0" sldId="262"/>
            <ac:spMk id="21" creationId="{00000000-0000-0000-0000-000000000000}"/>
          </ac:spMkLst>
        </pc:spChg>
        <pc:spChg chg="mod">
          <ac:chgData name="Nivesh Elangovanraaj" userId="ac03af119cf9a447" providerId="LiveId" clId="{AFDA77CD-0399-4FE4-B5B7-ACCC5207538E}" dt="2025-06-05T05:08:43.380" v="406" actId="20577"/>
          <ac:spMkLst>
            <pc:docMk/>
            <pc:sldMk cId="0" sldId="262"/>
            <ac:spMk id="29" creationId="{00000000-0000-0000-0000-000000000000}"/>
          </ac:spMkLst>
        </pc:spChg>
      </pc:sldChg>
      <pc:sldChg chg="modNotesTx">
        <pc:chgData name="Nivesh Elangovanraaj" userId="ac03af119cf9a447" providerId="LiveId" clId="{AFDA77CD-0399-4FE4-B5B7-ACCC5207538E}" dt="2025-06-05T15:31:58.840" v="1157" actId="20577"/>
        <pc:sldMkLst>
          <pc:docMk/>
          <pc:sldMk cId="0" sldId="264"/>
        </pc:sldMkLst>
      </pc:sldChg>
      <pc:sldChg chg="addSp delSp modSp del mod">
        <pc:chgData name="Nivesh Elangovanraaj" userId="ac03af119cf9a447" providerId="LiveId" clId="{AFDA77CD-0399-4FE4-B5B7-ACCC5207538E}" dt="2025-06-01T17:50:52.147" v="263" actId="47"/>
        <pc:sldMkLst>
          <pc:docMk/>
          <pc:sldMk cId="0" sldId="265"/>
        </pc:sldMkLst>
      </pc:sldChg>
      <pc:sldChg chg="mod">
        <pc:chgData name="Nivesh Elangovanraaj" userId="ac03af119cf9a447" providerId="LiveId" clId="{AFDA77CD-0399-4FE4-B5B7-ACCC5207538E}" dt="2025-06-01T20:21:05.594" v="327" actId="27918"/>
        <pc:sldMkLst>
          <pc:docMk/>
          <pc:sldMk cId="4195430612" sldId="266"/>
        </pc:sldMkLst>
      </pc:sldChg>
      <pc:sldChg chg="addSp delSp modSp mod modNotesTx">
        <pc:chgData name="Nivesh Elangovanraaj" userId="ac03af119cf9a447" providerId="LiveId" clId="{AFDA77CD-0399-4FE4-B5B7-ACCC5207538E}" dt="2025-06-05T06:13:17.774" v="1132" actId="20577"/>
        <pc:sldMkLst>
          <pc:docMk/>
          <pc:sldMk cId="3977309241" sldId="267"/>
        </pc:sldMkLst>
        <pc:graphicFrameChg chg="modGraphic">
          <ac:chgData name="Nivesh Elangovanraaj" userId="ac03af119cf9a447" providerId="LiveId" clId="{AFDA77CD-0399-4FE4-B5B7-ACCC5207538E}" dt="2025-06-05T06:13:17.774" v="1132" actId="20577"/>
          <ac:graphicFrameMkLst>
            <pc:docMk/>
            <pc:sldMk cId="3977309241" sldId="267"/>
            <ac:graphicFrameMk id="26" creationId="{1319CDD5-5A52-F147-8DF0-B05DEF8E1DA2}"/>
          </ac:graphicFrameMkLst>
        </pc:graphicFrameChg>
        <pc:picChg chg="add del">
          <ac:chgData name="Nivesh Elangovanraaj" userId="ac03af119cf9a447" providerId="LiveId" clId="{AFDA77CD-0399-4FE4-B5B7-ACCC5207538E}" dt="2025-06-05T05:38:34.708" v="841" actId="22"/>
          <ac:picMkLst>
            <pc:docMk/>
            <pc:sldMk cId="3977309241" sldId="267"/>
            <ac:picMk id="9" creationId="{0BC79E3E-5708-AA15-BA8F-2F9C4F4E9C99}"/>
          </ac:picMkLst>
        </pc:picChg>
      </pc:sldChg>
      <pc:sldChg chg="addSp delSp modSp add mod">
        <pc:chgData name="Nivesh Elangovanraaj" userId="ac03af119cf9a447" providerId="LiveId" clId="{AFDA77CD-0399-4FE4-B5B7-ACCC5207538E}" dt="2025-06-05T05:31:16.513" v="741" actId="20577"/>
        <pc:sldMkLst>
          <pc:docMk/>
          <pc:sldMk cId="3098101782" sldId="271"/>
        </pc:sldMkLst>
        <pc:spChg chg="add mod">
          <ac:chgData name="Nivesh Elangovanraaj" userId="ac03af119cf9a447" providerId="LiveId" clId="{AFDA77CD-0399-4FE4-B5B7-ACCC5207538E}" dt="2025-06-05T05:25:17.906" v="733" actId="1037"/>
          <ac:spMkLst>
            <pc:docMk/>
            <pc:sldMk cId="3098101782" sldId="271"/>
            <ac:spMk id="2" creationId="{B5DC0547-6A32-821D-7941-0B3B46FBBD81}"/>
          </ac:spMkLst>
        </pc:spChg>
        <pc:spChg chg="mod">
          <ac:chgData name="Nivesh Elangovanraaj" userId="ac03af119cf9a447" providerId="LiveId" clId="{AFDA77CD-0399-4FE4-B5B7-ACCC5207538E}" dt="2025-06-01T17:57:28.662" v="322" actId="20577"/>
          <ac:spMkLst>
            <pc:docMk/>
            <pc:sldMk cId="3098101782" sldId="271"/>
            <ac:spMk id="10" creationId="{9D55333D-A151-01A6-66B4-96730D354D77}"/>
          </ac:spMkLst>
        </pc:spChg>
        <pc:spChg chg="mod">
          <ac:chgData name="Nivesh Elangovanraaj" userId="ac03af119cf9a447" providerId="LiveId" clId="{AFDA77CD-0399-4FE4-B5B7-ACCC5207538E}" dt="2025-06-05T05:31:16.513" v="741" actId="20577"/>
          <ac:spMkLst>
            <pc:docMk/>
            <pc:sldMk cId="3098101782" sldId="271"/>
            <ac:spMk id="14" creationId="{E1BE5BB9-E355-A27D-23DA-FFD325339CD7}"/>
          </ac:spMkLst>
        </pc:spChg>
        <pc:spChg chg="mod">
          <ac:chgData name="Nivesh Elangovanraaj" userId="ac03af119cf9a447" providerId="LiveId" clId="{AFDA77CD-0399-4FE4-B5B7-ACCC5207538E}" dt="2025-06-01T17:56:55.637" v="311" actId="20577"/>
          <ac:spMkLst>
            <pc:docMk/>
            <pc:sldMk cId="3098101782" sldId="271"/>
            <ac:spMk id="15" creationId="{6FE47A22-5919-CF0D-6955-1AA38CCECE96}"/>
          </ac:spMkLst>
        </pc:spChg>
        <pc:spChg chg="mod">
          <ac:chgData name="Nivesh Elangovanraaj" userId="ac03af119cf9a447" providerId="LiveId" clId="{AFDA77CD-0399-4FE4-B5B7-ACCC5207538E}" dt="2025-06-01T17:53:41.075" v="272"/>
          <ac:spMkLst>
            <pc:docMk/>
            <pc:sldMk cId="3098101782" sldId="271"/>
            <ac:spMk id="22" creationId="{62EAE533-672F-19D2-419B-E80634EFFA9A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87" creationId="{1BF687C9-FD64-BFBE-E25A-B55788C6D356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88" creationId="{F5F2E1FE-792E-4CC0-C4A8-B357A384A0AA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89" creationId="{AFCC01ED-9164-B3C1-56F9-9BDD04844406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90" creationId="{0A4BA201-D8E2-C19C-DEA5-4571681CA013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91" creationId="{289E049A-7941-D2C4-535F-D5834B349E1C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92" creationId="{F4D8E597-E6DB-0B62-1301-8954D4318DD5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93" creationId="{044111CC-92C6-61EF-1FA7-1705F14D4F59}"/>
          </ac:spMkLst>
        </pc:spChg>
        <pc:spChg chg="add mod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94" creationId="{88678140-CF41-3E8D-AD6F-A0FBB4B4C38D}"/>
          </ac:spMkLst>
        </pc:spChg>
        <pc:spChg chg="mod topLvl">
          <ac:chgData name="Nivesh Elangovanraaj" userId="ac03af119cf9a447" providerId="LiveId" clId="{AFDA77CD-0399-4FE4-B5B7-ACCC5207538E}" dt="2025-06-01T17:40:54.771" v="217" actId="1035"/>
          <ac:spMkLst>
            <pc:docMk/>
            <pc:sldMk cId="3098101782" sldId="271"/>
            <ac:spMk id="131" creationId="{3575CEDF-AA6C-B314-ED92-5569661CC012}"/>
          </ac:spMkLst>
        </pc:spChg>
        <pc:graphicFrameChg chg="mod modGraphic">
          <ac:chgData name="Nivesh Elangovanraaj" userId="ac03af119cf9a447" providerId="LiveId" clId="{AFDA77CD-0399-4FE4-B5B7-ACCC5207538E}" dt="2025-06-01T17:50:40.522" v="262" actId="207"/>
          <ac:graphicFrameMkLst>
            <pc:docMk/>
            <pc:sldMk cId="3098101782" sldId="271"/>
            <ac:graphicFrameMk id="23" creationId="{D95C342E-F92C-1E71-26A0-F1871DE9D985}"/>
          </ac:graphicFrameMkLst>
        </pc:graphicFrameChg>
        <pc:picChg chg="mod">
          <ac:chgData name="Nivesh Elangovanraaj" userId="ac03af119cf9a447" providerId="LiveId" clId="{AFDA77CD-0399-4FE4-B5B7-ACCC5207538E}" dt="2025-06-01T17:25:14.691" v="28"/>
          <ac:picMkLst>
            <pc:docMk/>
            <pc:sldMk cId="3098101782" sldId="271"/>
            <ac:picMk id="81" creationId="{478FA810-F833-F1D5-69AA-95329454F702}"/>
          </ac:picMkLst>
        </pc:picChg>
        <pc:picChg chg="mod">
          <ac:chgData name="Nivesh Elangovanraaj" userId="ac03af119cf9a447" providerId="LiveId" clId="{AFDA77CD-0399-4FE4-B5B7-ACCC5207538E}" dt="2025-06-01T17:25:54.564" v="37"/>
          <ac:picMkLst>
            <pc:docMk/>
            <pc:sldMk cId="3098101782" sldId="271"/>
            <ac:picMk id="82" creationId="{B8637EE2-ED4F-BD1E-6386-B94CFF044F98}"/>
          </ac:picMkLst>
        </pc:picChg>
        <pc:picChg chg="add mod">
          <ac:chgData name="Nivesh Elangovanraaj" userId="ac03af119cf9a447" providerId="LiveId" clId="{AFDA77CD-0399-4FE4-B5B7-ACCC5207538E}" dt="2025-06-01T17:25:57.907" v="38"/>
          <ac:picMkLst>
            <pc:docMk/>
            <pc:sldMk cId="3098101782" sldId="271"/>
            <ac:picMk id="83" creationId="{0DF969B8-12D7-9EE0-9390-6051A9E7E5B9}"/>
          </ac:picMkLst>
        </pc:picChg>
        <pc:picChg chg="mod">
          <ac:chgData name="Nivesh Elangovanraaj" userId="ac03af119cf9a447" providerId="LiveId" clId="{AFDA77CD-0399-4FE4-B5B7-ACCC5207538E}" dt="2025-06-01T17:25:33.698" v="33"/>
          <ac:picMkLst>
            <pc:docMk/>
            <pc:sldMk cId="3098101782" sldId="271"/>
            <ac:picMk id="84" creationId="{55C9D4A0-0E07-9253-3AFC-1763DE504A0C}"/>
          </ac:picMkLst>
        </pc:picChg>
        <pc:picChg chg="mod">
          <ac:chgData name="Nivesh Elangovanraaj" userId="ac03af119cf9a447" providerId="LiveId" clId="{AFDA77CD-0399-4FE4-B5B7-ACCC5207538E}" dt="2025-06-01T17:25:51.107" v="36"/>
          <ac:picMkLst>
            <pc:docMk/>
            <pc:sldMk cId="3098101782" sldId="271"/>
            <ac:picMk id="85" creationId="{F022E6BF-08C4-7F53-8873-87BD61E5B281}"/>
          </ac:picMkLst>
        </pc:picChg>
        <pc:picChg chg="mod">
          <ac:chgData name="Nivesh Elangovanraaj" userId="ac03af119cf9a447" providerId="LiveId" clId="{AFDA77CD-0399-4FE4-B5B7-ACCC5207538E}" dt="2025-06-01T17:25:48.380" v="35"/>
          <ac:picMkLst>
            <pc:docMk/>
            <pc:sldMk cId="3098101782" sldId="271"/>
            <ac:picMk id="86" creationId="{BD6BEA78-C3FE-AB0A-BAFC-26C0E5FB8515}"/>
          </ac:picMkLst>
        </pc:picChg>
        <pc:picChg chg="mod">
          <ac:chgData name="Nivesh Elangovanraaj" userId="ac03af119cf9a447" providerId="LiveId" clId="{AFDA77CD-0399-4FE4-B5B7-ACCC5207538E}" dt="2025-06-01T17:25:19.082" v="29"/>
          <ac:picMkLst>
            <pc:docMk/>
            <pc:sldMk cId="3098101782" sldId="271"/>
            <ac:picMk id="95" creationId="{7870DF56-E029-1202-973E-8DD4A8A68F2C}"/>
          </ac:picMkLst>
        </pc:picChg>
        <pc:picChg chg="mod">
          <ac:chgData name="Nivesh Elangovanraaj" userId="ac03af119cf9a447" providerId="LiveId" clId="{AFDA77CD-0399-4FE4-B5B7-ACCC5207538E}" dt="2025-06-01T17:25:21.948" v="30"/>
          <ac:picMkLst>
            <pc:docMk/>
            <pc:sldMk cId="3098101782" sldId="271"/>
            <ac:picMk id="96" creationId="{D29951D2-DB3E-C22A-1D12-613F58D6ACB5}"/>
          </ac:picMkLst>
        </pc:picChg>
        <pc:picChg chg="mod">
          <ac:chgData name="Nivesh Elangovanraaj" userId="ac03af119cf9a447" providerId="LiveId" clId="{AFDA77CD-0399-4FE4-B5B7-ACCC5207538E}" dt="2025-06-01T17:25:28.985" v="32"/>
          <ac:picMkLst>
            <pc:docMk/>
            <pc:sldMk cId="3098101782" sldId="271"/>
            <ac:picMk id="97" creationId="{9B5FED74-C707-D452-3C27-82B98F07E813}"/>
          </ac:picMkLst>
        </pc:picChg>
        <pc:picChg chg="mod">
          <ac:chgData name="Nivesh Elangovanraaj" userId="ac03af119cf9a447" providerId="LiveId" clId="{AFDA77CD-0399-4FE4-B5B7-ACCC5207538E}" dt="2025-06-01T17:25:26.018" v="31"/>
          <ac:picMkLst>
            <pc:docMk/>
            <pc:sldMk cId="3098101782" sldId="271"/>
            <ac:picMk id="98" creationId="{531D9070-CC40-251E-8038-C4E090CE440D}"/>
          </ac:picMkLst>
        </pc:picChg>
        <pc:picChg chg="add mod">
          <ac:chgData name="Nivesh Elangovanraaj" userId="ac03af119cf9a447" providerId="LiveId" clId="{AFDA77CD-0399-4FE4-B5B7-ACCC5207538E}" dt="2025-06-01T17:40:54.771" v="217" actId="1035"/>
          <ac:picMkLst>
            <pc:docMk/>
            <pc:sldMk cId="3098101782" sldId="271"/>
            <ac:picMk id="99" creationId="{245570C9-0E8E-8185-AABE-698271F56BDA}"/>
          </ac:picMkLst>
        </pc:picChg>
        <pc:picChg chg="mod">
          <ac:chgData name="Nivesh Elangovanraaj" userId="ac03af119cf9a447" providerId="LiveId" clId="{AFDA77CD-0399-4FE4-B5B7-ACCC5207538E}" dt="2025-06-01T17:28:22.310" v="82" actId="207"/>
          <ac:picMkLst>
            <pc:docMk/>
            <pc:sldMk cId="3098101782" sldId="271"/>
            <ac:picMk id="100" creationId="{D85DC7B4-E201-F9C6-1B32-6F0E9F18AB5A}"/>
          </ac:picMkLst>
        </pc:picChg>
        <pc:picChg chg="mod">
          <ac:chgData name="Nivesh Elangovanraaj" userId="ac03af119cf9a447" providerId="LiveId" clId="{AFDA77CD-0399-4FE4-B5B7-ACCC5207538E}" dt="2025-06-01T17:29:13.831" v="92" actId="207"/>
          <ac:picMkLst>
            <pc:docMk/>
            <pc:sldMk cId="3098101782" sldId="271"/>
            <ac:picMk id="101" creationId="{E959912E-1E0D-F81A-8C89-1DEB7180922E}"/>
          </ac:picMkLst>
        </pc:picChg>
        <pc:picChg chg="add mod">
          <ac:chgData name="Nivesh Elangovanraaj" userId="ac03af119cf9a447" providerId="LiveId" clId="{AFDA77CD-0399-4FE4-B5B7-ACCC5207538E}" dt="2025-06-01T17:29:08.139" v="90" actId="1076"/>
          <ac:picMkLst>
            <pc:docMk/>
            <pc:sldMk cId="3098101782" sldId="271"/>
            <ac:picMk id="111" creationId="{74A1C6D7-9383-8668-8E94-0ECB13AA2B3B}"/>
          </ac:picMkLst>
        </pc:picChg>
        <pc:picChg chg="add mod">
          <ac:chgData name="Nivesh Elangovanraaj" userId="ac03af119cf9a447" providerId="LiveId" clId="{AFDA77CD-0399-4FE4-B5B7-ACCC5207538E}" dt="2025-06-01T17:39:50.150" v="189" actId="1036"/>
          <ac:picMkLst>
            <pc:docMk/>
            <pc:sldMk cId="3098101782" sldId="271"/>
            <ac:picMk id="112" creationId="{19EAF8A1-40CD-AF88-0877-5860B0053AD8}"/>
          </ac:picMkLst>
        </pc:picChg>
        <pc:picChg chg="add mod">
          <ac:chgData name="Nivesh Elangovanraaj" userId="ac03af119cf9a447" providerId="LiveId" clId="{AFDA77CD-0399-4FE4-B5B7-ACCC5207538E}" dt="2025-06-01T17:29:27.355" v="96" actId="1076"/>
          <ac:picMkLst>
            <pc:docMk/>
            <pc:sldMk cId="3098101782" sldId="271"/>
            <ac:picMk id="113" creationId="{69EF4957-1337-7834-F775-5EE5C0A62D39}"/>
          </ac:picMkLst>
        </pc:picChg>
        <pc:picChg chg="add mod">
          <ac:chgData name="Nivesh Elangovanraaj" userId="ac03af119cf9a447" providerId="LiveId" clId="{AFDA77CD-0399-4FE4-B5B7-ACCC5207538E}" dt="2025-06-01T17:29:48.001" v="99" actId="1076"/>
          <ac:picMkLst>
            <pc:docMk/>
            <pc:sldMk cId="3098101782" sldId="271"/>
            <ac:picMk id="114" creationId="{9D58633C-48F5-28C6-5A15-ABB54AAB00F7}"/>
          </ac:picMkLst>
        </pc:picChg>
        <pc:picChg chg="add mod">
          <ac:chgData name="Nivesh Elangovanraaj" userId="ac03af119cf9a447" providerId="LiveId" clId="{AFDA77CD-0399-4FE4-B5B7-ACCC5207538E}" dt="2025-06-01T17:39:36.127" v="170" actId="1035"/>
          <ac:picMkLst>
            <pc:docMk/>
            <pc:sldMk cId="3098101782" sldId="271"/>
            <ac:picMk id="115" creationId="{7237C72F-A600-07FD-E57C-432502FF11EF}"/>
          </ac:picMkLst>
        </pc:picChg>
        <pc:picChg chg="add mod">
          <ac:chgData name="Nivesh Elangovanraaj" userId="ac03af119cf9a447" providerId="LiveId" clId="{AFDA77CD-0399-4FE4-B5B7-ACCC5207538E}" dt="2025-06-01T17:30:01.608" v="103" actId="1076"/>
          <ac:picMkLst>
            <pc:docMk/>
            <pc:sldMk cId="3098101782" sldId="271"/>
            <ac:picMk id="116" creationId="{947866E0-7DCF-AFEC-6A60-982A9F1AC3A1}"/>
          </ac:picMkLst>
        </pc:picChg>
        <pc:picChg chg="add mod">
          <ac:chgData name="Nivesh Elangovanraaj" userId="ac03af119cf9a447" providerId="LiveId" clId="{AFDA77CD-0399-4FE4-B5B7-ACCC5207538E}" dt="2025-06-01T17:39:15.593" v="160" actId="1076"/>
          <ac:picMkLst>
            <pc:docMk/>
            <pc:sldMk cId="3098101782" sldId="271"/>
            <ac:picMk id="117" creationId="{44D95A55-EEC3-1491-1CAE-1EB85D7AAEDF}"/>
          </ac:picMkLst>
        </pc:picChg>
        <pc:picChg chg="add mod">
          <ac:chgData name="Nivesh Elangovanraaj" userId="ac03af119cf9a447" providerId="LiveId" clId="{AFDA77CD-0399-4FE4-B5B7-ACCC5207538E}" dt="2025-06-01T17:30:33.187" v="119" actId="1076"/>
          <ac:picMkLst>
            <pc:docMk/>
            <pc:sldMk cId="3098101782" sldId="271"/>
            <ac:picMk id="118" creationId="{965AE756-6744-2DC4-4E53-CEA1E8B0BAF3}"/>
          </ac:picMkLst>
        </pc:picChg>
        <pc:picChg chg="add mod">
          <ac:chgData name="Nivesh Elangovanraaj" userId="ac03af119cf9a447" providerId="LiveId" clId="{AFDA77CD-0399-4FE4-B5B7-ACCC5207538E}" dt="2025-06-01T17:30:45.219" v="123" actId="1076"/>
          <ac:picMkLst>
            <pc:docMk/>
            <pc:sldMk cId="3098101782" sldId="271"/>
            <ac:picMk id="120" creationId="{061C8ECB-8A8B-001F-91FC-E988D43A2841}"/>
          </ac:picMkLst>
        </pc:picChg>
        <pc:picChg chg="add mod">
          <ac:chgData name="Nivesh Elangovanraaj" userId="ac03af119cf9a447" providerId="LiveId" clId="{AFDA77CD-0399-4FE4-B5B7-ACCC5207538E}" dt="2025-06-01T17:39:15.593" v="160" actId="1076"/>
          <ac:picMkLst>
            <pc:docMk/>
            <pc:sldMk cId="3098101782" sldId="271"/>
            <ac:picMk id="121" creationId="{A1F5E971-D1DB-B482-9207-8DE9DC8A5A9B}"/>
          </ac:picMkLst>
        </pc:picChg>
        <pc:picChg chg="add mod">
          <ac:chgData name="Nivesh Elangovanraaj" userId="ac03af119cf9a447" providerId="LiveId" clId="{AFDA77CD-0399-4FE4-B5B7-ACCC5207538E}" dt="2025-06-01T17:37:15.249" v="142" actId="1076"/>
          <ac:picMkLst>
            <pc:docMk/>
            <pc:sldMk cId="3098101782" sldId="271"/>
            <ac:picMk id="123" creationId="{966A2CD1-9B18-A863-1C71-0CB115B67C65}"/>
          </ac:picMkLst>
        </pc:picChg>
        <pc:picChg chg="add mod">
          <ac:chgData name="Nivesh Elangovanraaj" userId="ac03af119cf9a447" providerId="LiveId" clId="{AFDA77CD-0399-4FE4-B5B7-ACCC5207538E}" dt="2025-06-01T17:37:24.338" v="144" actId="1076"/>
          <ac:picMkLst>
            <pc:docMk/>
            <pc:sldMk cId="3098101782" sldId="271"/>
            <ac:picMk id="124" creationId="{C3DF63F6-6DBB-0D73-7967-0C282C47DA19}"/>
          </ac:picMkLst>
        </pc:picChg>
        <pc:picChg chg="add mod">
          <ac:chgData name="Nivesh Elangovanraaj" userId="ac03af119cf9a447" providerId="LiveId" clId="{AFDA77CD-0399-4FE4-B5B7-ACCC5207538E}" dt="2025-06-01T17:37:36.764" v="147"/>
          <ac:picMkLst>
            <pc:docMk/>
            <pc:sldMk cId="3098101782" sldId="271"/>
            <ac:picMk id="125" creationId="{67CCBE93-6829-9143-9992-CD9638F12A79}"/>
          </ac:picMkLst>
        </pc:picChg>
        <pc:picChg chg="add mod">
          <ac:chgData name="Nivesh Elangovanraaj" userId="ac03af119cf9a447" providerId="LiveId" clId="{AFDA77CD-0399-4FE4-B5B7-ACCC5207538E}" dt="2025-06-01T17:39:32.996" v="164" actId="1076"/>
          <ac:picMkLst>
            <pc:docMk/>
            <pc:sldMk cId="3098101782" sldId="271"/>
            <ac:picMk id="127" creationId="{86624BAC-74F4-01B8-B3DA-35729CE94E00}"/>
          </ac:picMkLst>
        </pc:picChg>
        <pc:picChg chg="add mod">
          <ac:chgData name="Nivesh Elangovanraaj" userId="ac03af119cf9a447" providerId="LiveId" clId="{AFDA77CD-0399-4FE4-B5B7-ACCC5207538E}" dt="2025-06-01T17:41:16.083" v="221" actId="1036"/>
          <ac:picMkLst>
            <pc:docMk/>
            <pc:sldMk cId="3098101782" sldId="271"/>
            <ac:picMk id="128" creationId="{5AC0636A-9816-403C-9B7B-4E59C212FDA8}"/>
          </ac:picMkLst>
        </pc:pic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2" creationId="{6D8A98A3-E21E-ADAB-6FE4-63EE59807C5C}"/>
          </ac:cxnSpMkLst>
        </pc:cxn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4" creationId="{530DB26A-F303-B3FF-255B-E7F17E5EB48D}"/>
          </ac:cxnSpMkLst>
        </pc:cxn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5" creationId="{F02BA8AD-DC2F-07FB-CDA5-6FC5066D53B2}"/>
          </ac:cxnSpMkLst>
        </pc:cxn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6" creationId="{053A45D6-FAF9-3F5C-1EFA-B62615992BBC}"/>
          </ac:cxnSpMkLst>
        </pc:cxn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7" creationId="{00CB5F8F-5892-E232-BA88-99AE10B9BA93}"/>
          </ac:cxnSpMkLst>
        </pc:cxn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8" creationId="{9F0F48AE-0862-A212-9A6E-9C10582DC4FD}"/>
          </ac:cxnSpMkLst>
        </pc:cxnChg>
        <pc:cxnChg chg="add mod">
          <ac:chgData name="Nivesh Elangovanraaj" userId="ac03af119cf9a447" providerId="LiveId" clId="{AFDA77CD-0399-4FE4-B5B7-ACCC5207538E}" dt="2025-06-01T17:30:25.354" v="117" actId="14100"/>
          <ac:cxnSpMkLst>
            <pc:docMk/>
            <pc:sldMk cId="3098101782" sldId="271"/>
            <ac:cxnSpMk id="109" creationId="{65EDFDE2-C248-A610-939E-1A2C5041EA69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ves\Downloads\UCLA%20presentation\Waterfall_in_Excel_Easiest_Method_Xelpl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ves\Downloads\UCLA%20presentation\Waterfall_in_Excel_Easiest_Method_Xelpl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>
                <a:latin typeface="+mn-lt"/>
              </a:rPr>
              <a:t>Key operational drivers of NPS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345E4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95-497E-96CC-3968C1E3ED7C}"/>
              </c:ext>
            </c:extLst>
          </c:dPt>
          <c:dPt>
            <c:idx val="1"/>
            <c:invertIfNegative val="0"/>
            <c:bubble3D val="0"/>
            <c:spPr>
              <a:solidFill>
                <a:srgbClr val="0345E4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395-497E-96CC-3968C1E3ED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Sheet2!$B$4:$B$12</c:f>
              <c:strCache>
                <c:ptCount val="9"/>
                <c:pt idx="0">
                  <c:v>Gap b/w Del. &amp; Ins. &lt;=1</c:v>
                </c:pt>
                <c:pt idx="1">
                  <c:v>Gap b/w Del. &amp; Ins. &lt;=2</c:v>
                </c:pt>
                <c:pt idx="2">
                  <c:v>Installation as per promise</c:v>
                </c:pt>
                <c:pt idx="3">
                  <c:v>Installation within 2 days</c:v>
                </c:pt>
                <c:pt idx="4">
                  <c:v>Delivery as per promise</c:v>
                </c:pt>
                <c:pt idx="5">
                  <c:v>Metro location</c:v>
                </c:pt>
                <c:pt idx="6">
                  <c:v>Share of Television %</c:v>
                </c:pt>
                <c:pt idx="7">
                  <c:v>Share of Air Conditioner %</c:v>
                </c:pt>
                <c:pt idx="8">
                  <c:v>Share of Refridgerator %</c:v>
                </c:pt>
              </c:strCache>
            </c:strRef>
          </c:cat>
          <c:val>
            <c:numRef>
              <c:f>Sheet2!$C$4:$C$12</c:f>
              <c:numCache>
                <c:formatCode>0%</c:formatCode>
                <c:ptCount val="9"/>
                <c:pt idx="0">
                  <c:v>0.3</c:v>
                </c:pt>
                <c:pt idx="1">
                  <c:v>0.18</c:v>
                </c:pt>
                <c:pt idx="2">
                  <c:v>0.15</c:v>
                </c:pt>
                <c:pt idx="3">
                  <c:v>0.15</c:v>
                </c:pt>
                <c:pt idx="4">
                  <c:v>0.11</c:v>
                </c:pt>
                <c:pt idx="5">
                  <c:v>0.06</c:v>
                </c:pt>
                <c:pt idx="6">
                  <c:v>0.03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5-497E-96CC-3968C1E3E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9616192"/>
        <c:axId val="209614752"/>
      </c:barChart>
      <c:catAx>
        <c:axId val="20961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4752"/>
        <c:crosses val="autoZero"/>
        <c:auto val="1"/>
        <c:lblAlgn val="ctr"/>
        <c:lblOffset val="100"/>
        <c:noMultiLvlLbl val="0"/>
      </c:catAx>
      <c:valAx>
        <c:axId val="209614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/>
                  <a:t>Feature importance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95908265706705E-2"/>
          <c:y val="0.19406835285684892"/>
          <c:w val="0.94580818346858664"/>
          <c:h val="0.6890698756235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'Waterfall Chart'!$E$6</c:f>
              <c:strCache>
                <c:ptCount val="1"/>
                <c:pt idx="0">
                  <c:v>Start &amp; End</c:v>
                </c:pt>
              </c:strCache>
            </c:strRef>
          </c:tx>
          <c:spPr>
            <a:solidFill>
              <a:srgbClr val="0345E4"/>
            </a:solidFill>
            <a:ln w="12700">
              <a:solidFill>
                <a:srgbClr val="0345E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'Waterfall Chart'!$B$7:$B$13</c:f>
              <c:strCache>
                <c:ptCount val="7"/>
                <c:pt idx="0">
                  <c:v>NPS - pre pilot</c:v>
                </c:pt>
                <c:pt idx="1">
                  <c:v>Gap b/w Del. &amp; Ins. &lt;=1</c:v>
                </c:pt>
                <c:pt idx="2">
                  <c:v>Gap b/w Del. &amp; Ins. &lt;=2</c:v>
                </c:pt>
                <c:pt idx="3">
                  <c:v>Installation as per promise</c:v>
                </c:pt>
                <c:pt idx="4">
                  <c:v>Installation within 2 days</c:v>
                </c:pt>
                <c:pt idx="5">
                  <c:v>Other factors</c:v>
                </c:pt>
                <c:pt idx="6">
                  <c:v>NPS - post pilot</c:v>
                </c:pt>
              </c:strCache>
            </c:strRef>
          </c:cat>
          <c:val>
            <c:numRef>
              <c:f>'Waterfall Chart'!$E$7:$E$13</c:f>
              <c:numCache>
                <c:formatCode>General</c:formatCode>
                <c:ptCount val="7"/>
                <c:pt idx="0">
                  <c:v>75</c:v>
                </c:pt>
                <c:pt idx="6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3-4A1A-9ED3-65674EBEE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93889280"/>
        <c:axId val="93890816"/>
      </c:barChart>
      <c:lineChart>
        <c:grouping val="standard"/>
        <c:varyColors val="0"/>
        <c:ser>
          <c:idx val="1"/>
          <c:order val="1"/>
          <c:tx>
            <c:strRef>
              <c:f>'Waterfall Chart'!$F$6</c:f>
              <c:strCache>
                <c:ptCount val="1"/>
                <c:pt idx="0">
                  <c:v>Before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'Waterfall Chart'!$B$7:$B$13</c:f>
              <c:strCache>
                <c:ptCount val="7"/>
                <c:pt idx="0">
                  <c:v>NPS - pre pilot</c:v>
                </c:pt>
                <c:pt idx="1">
                  <c:v>Gap b/w Del. &amp; Ins. &lt;=1</c:v>
                </c:pt>
                <c:pt idx="2">
                  <c:v>Gap b/w Del. &amp; Ins. &lt;=2</c:v>
                </c:pt>
                <c:pt idx="3">
                  <c:v>Installation as per promise</c:v>
                </c:pt>
                <c:pt idx="4">
                  <c:v>Installation within 2 days</c:v>
                </c:pt>
                <c:pt idx="5">
                  <c:v>Other factors</c:v>
                </c:pt>
                <c:pt idx="6">
                  <c:v>NPS - post pilot</c:v>
                </c:pt>
              </c:strCache>
            </c:strRef>
          </c:cat>
          <c:val>
            <c:numRef>
              <c:f>'Waterfall Chart'!$F$7:$F$13</c:f>
              <c:numCache>
                <c:formatCode>General</c:formatCode>
                <c:ptCount val="7"/>
                <c:pt idx="1">
                  <c:v>75</c:v>
                </c:pt>
                <c:pt idx="2">
                  <c:v>81</c:v>
                </c:pt>
                <c:pt idx="3">
                  <c:v>85</c:v>
                </c:pt>
                <c:pt idx="4">
                  <c:v>87</c:v>
                </c:pt>
                <c:pt idx="5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73-4A1A-9ED3-65674EBEE15B}"/>
            </c:ext>
          </c:extLst>
        </c:ser>
        <c:ser>
          <c:idx val="2"/>
          <c:order val="2"/>
          <c:tx>
            <c:strRef>
              <c:f>'Waterfall Chart'!$G$6</c:f>
              <c:strCache>
                <c:ptCount val="1"/>
                <c:pt idx="0">
                  <c:v>After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'Waterfall Chart'!$B$7:$B$13</c:f>
              <c:strCache>
                <c:ptCount val="7"/>
                <c:pt idx="0">
                  <c:v>NPS - pre pilot</c:v>
                </c:pt>
                <c:pt idx="1">
                  <c:v>Gap b/w Del. &amp; Ins. &lt;=1</c:v>
                </c:pt>
                <c:pt idx="2">
                  <c:v>Gap b/w Del. &amp; Ins. &lt;=2</c:v>
                </c:pt>
                <c:pt idx="3">
                  <c:v>Installation as per promise</c:v>
                </c:pt>
                <c:pt idx="4">
                  <c:v>Installation within 2 days</c:v>
                </c:pt>
                <c:pt idx="5">
                  <c:v>Other factors</c:v>
                </c:pt>
                <c:pt idx="6">
                  <c:v>NPS - post pilot</c:v>
                </c:pt>
              </c:strCache>
            </c:strRef>
          </c:cat>
          <c:val>
            <c:numRef>
              <c:f>'Waterfall Chart'!$G$7:$G$13</c:f>
              <c:numCache>
                <c:formatCode>General</c:formatCode>
                <c:ptCount val="7"/>
                <c:pt idx="1">
                  <c:v>81</c:v>
                </c:pt>
                <c:pt idx="2">
                  <c:v>85</c:v>
                </c:pt>
                <c:pt idx="3">
                  <c:v>87</c:v>
                </c:pt>
                <c:pt idx="4">
                  <c:v>91</c:v>
                </c:pt>
                <c:pt idx="5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73-4A1A-9ED3-65674EBEE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69"/>
          <c:upBars>
            <c:spPr>
              <a:solidFill>
                <a:srgbClr val="92D05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upBars>
          <c:downBars>
            <c:spPr>
              <a:solidFill>
                <a:srgbClr val="C0000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downBars>
        </c:upDownBars>
        <c:marker val="1"/>
        <c:smooth val="0"/>
        <c:axId val="93889280"/>
        <c:axId val="93890816"/>
      </c:lineChart>
      <c:scatterChart>
        <c:scatterStyle val="lineMarker"/>
        <c:varyColors val="0"/>
        <c:ser>
          <c:idx val="3"/>
          <c:order val="3"/>
          <c:tx>
            <c:strRef>
              <c:f>'Waterfall Chart'!$D$6</c:f>
              <c:strCache>
                <c:ptCount val="1"/>
                <c:pt idx="0">
                  <c:v>Cumulative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errBars>
            <c:errDir val="x"/>
            <c:errBarType val="plus"/>
            <c:errValType val="fixedVal"/>
            <c:noEndCap val="1"/>
            <c:val val="1"/>
            <c:spPr>
              <a:ln w="6350">
                <a:solidFill>
                  <a:schemeClr val="bg1">
                    <a:lumMod val="65000"/>
                  </a:schemeClr>
                </a:solidFill>
                <a:prstDash val="solid"/>
              </a:ln>
            </c:spPr>
          </c:errBars>
          <c:yVal>
            <c:numRef>
              <c:f>'Waterfall Chart'!$D$7:$D$12</c:f>
              <c:numCache>
                <c:formatCode>General</c:formatCode>
                <c:ptCount val="6"/>
                <c:pt idx="0">
                  <c:v>75</c:v>
                </c:pt>
                <c:pt idx="1">
                  <c:v>81</c:v>
                </c:pt>
                <c:pt idx="2">
                  <c:v>85</c:v>
                </c:pt>
                <c:pt idx="3">
                  <c:v>87</c:v>
                </c:pt>
                <c:pt idx="4">
                  <c:v>91</c:v>
                </c:pt>
                <c:pt idx="5">
                  <c:v>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373-4A1A-9ED3-65674EBEE15B}"/>
            </c:ext>
          </c:extLst>
        </c:ser>
        <c:ser>
          <c:idx val="4"/>
          <c:order val="4"/>
          <c:tx>
            <c:strRef>
              <c:f>'Waterfall Chart'!$H$6</c:f>
              <c:strCache>
                <c:ptCount val="1"/>
                <c:pt idx="0">
                  <c:v>Data label position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373-4A1A-9ED3-65674EBEE1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C9EF4D-F48C-4D78-AA56-2C3744D4CE22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373-4A1A-9ED3-65674EBEE1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068BDA-413F-4DF1-AA1A-6B53D31AD58C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373-4A1A-9ED3-65674EBEE15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52BEF81-B41F-4C74-9F53-0F4D44AB0332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373-4A1A-9ED3-65674EBEE1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6397FE-9E7A-474B-BF62-DC4EF8903E52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A373-4A1A-9ED3-65674EBEE15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0FE6B65-01DA-451E-B829-0A539DA173D5}" type="CELLRANGE">
                      <a:rPr lang="en-IN"/>
                      <a:pPr/>
                      <a:t>[CELLRANGE]</a:t>
                    </a:fld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373-4A1A-9ED3-65674EBEE15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IN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A373-4A1A-9ED3-65674EBEE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yVal>
            <c:numRef>
              <c:f>'Waterfall Chart'!$H$7:$H$13</c:f>
              <c:numCache>
                <c:formatCode>General</c:formatCode>
                <c:ptCount val="7"/>
                <c:pt idx="1">
                  <c:v>81</c:v>
                </c:pt>
                <c:pt idx="2">
                  <c:v>85</c:v>
                </c:pt>
                <c:pt idx="3">
                  <c:v>87</c:v>
                </c:pt>
                <c:pt idx="4">
                  <c:v>91</c:v>
                </c:pt>
                <c:pt idx="5">
                  <c:v>91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'Waterfall Chart'!$C$7:$C$13</c15:f>
                <c15:dlblRangeCache>
                  <c:ptCount val="7"/>
                  <c:pt idx="0">
                    <c:v>75</c:v>
                  </c:pt>
                  <c:pt idx="1">
                    <c:v>6</c:v>
                  </c:pt>
                  <c:pt idx="2">
                    <c:v>4</c:v>
                  </c:pt>
                  <c:pt idx="3">
                    <c:v>2</c:v>
                  </c:pt>
                  <c:pt idx="4">
                    <c:v>4</c:v>
                  </c:pt>
                  <c:pt idx="5">
                    <c:v>-2</c:v>
                  </c:pt>
                  <c:pt idx="6">
                    <c:v>89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A373-4A1A-9ED3-65674EBEE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89280"/>
        <c:axId val="93890816"/>
      </c:scatterChart>
      <c:catAx>
        <c:axId val="9388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chemeClr val="tx1">
                <a:lumMod val="75000"/>
                <a:lumOff val="25000"/>
              </a:schemeClr>
            </a:solidFill>
          </a:ln>
        </c:spPr>
        <c:txPr>
          <a:bodyPr anchor="b" anchorCtr="0"/>
          <a:lstStyle/>
          <a:p>
            <a:pPr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n-US"/>
          </a:p>
        </c:txPr>
        <c:crossAx val="93890816"/>
        <c:crosses val="autoZero"/>
        <c:auto val="1"/>
        <c:lblAlgn val="ctr"/>
        <c:lblOffset val="400"/>
        <c:noMultiLvlLbl val="0"/>
      </c:catAx>
      <c:valAx>
        <c:axId val="93890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8892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0.04289</cdr:x>
      <cdr:y>0.03143</cdr:y>
    </cdr:from>
    <cdr:to>
      <cdr:x>0.94562</cdr:x>
      <cdr:y>0.2097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F68C793-19C3-4611-BECA-9ED9BA52016D}"/>
            </a:ext>
          </a:extLst>
        </cdr:cNvPr>
        <cdr:cNvSpPr txBox="1"/>
      </cdr:nvSpPr>
      <cdr:spPr>
        <a:xfrm xmlns:a="http://schemas.openxmlformats.org/drawingml/2006/main">
          <a:off x="215307" y="117699"/>
          <a:ext cx="4531695" cy="667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rPr>
            <a:t>NPS movement post the implementation of dynamic rescheduling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92775-9318-4E82-A0F5-27DCF652FDE5}" type="datetimeFigureOut">
              <a:rPr lang="en-IN" smtClean="0"/>
              <a:t>05-06-2025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E5CD-66D6-4584-999E-76B2896D0D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24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* One category that caught my attention was large </a:t>
            </a:r>
            <a:br>
              <a:rPr lang="en-US" i="1" dirty="0"/>
            </a:br>
            <a:r>
              <a:rPr lang="en-US" i="1" dirty="0"/>
              <a:t>* Disconnect between operational success and customer dissatisfaction was intriguing </a:t>
            </a:r>
            <a:br>
              <a:rPr lang="en-US" i="1" dirty="0"/>
            </a:br>
            <a:r>
              <a:rPr lang="en-US" i="1" dirty="0"/>
              <a:t>* what are we missing that the metrics aren’t capturing?</a:t>
            </a:r>
            <a:endParaRPr lang="en-US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E5CD-66D6-4584-999E-76B2896D0D6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91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Once I understood what was at stake, I knew we couldn’t rely on surface-level metrics anymore. </a:t>
            </a:r>
            <a:br>
              <a:rPr lang="en-US" dirty="0"/>
            </a:br>
            <a:r>
              <a:rPr lang="en-US" dirty="0"/>
              <a:t>It was clear the problem was buried in the details — somewhere across the post-purchase journey</a:t>
            </a:r>
            <a:r>
              <a:rPr lang="en-US"/>
              <a:t>. </a:t>
            </a:r>
            <a:br>
              <a:rPr lang="en-US"/>
            </a:br>
            <a:r>
              <a:rPr lang="en-US" i="1"/>
              <a:t>The </a:t>
            </a:r>
            <a:r>
              <a:rPr lang="en-US" i="1" dirty="0"/>
              <a:t>first step was mapping the entire post-purchase journey — from delivery to installation and feedback collection.</a:t>
            </a:r>
            <a:br>
              <a:rPr lang="en-US" i="1" dirty="0"/>
            </a:br>
            <a:r>
              <a:rPr lang="en-US" i="1" dirty="0"/>
              <a:t> no one was looking at the customer experience end-to-end.</a:t>
            </a:r>
            <a:endParaRPr lang="en-US" dirty="0"/>
          </a:p>
          <a:p>
            <a:pPr>
              <a:buNone/>
            </a:pPr>
            <a:r>
              <a:rPr lang="en-US" i="1" dirty="0"/>
              <a:t>Next, I connected metrics across delivery and installation silos to identify patterns that individual departments missed. </a:t>
            </a:r>
            <a:br>
              <a:rPr lang="en-US" i="1" dirty="0"/>
            </a:br>
            <a:r>
              <a:rPr lang="en-US" i="1" dirty="0"/>
              <a:t>To quantify this impact, I built an NPS driver model that attributed changes in satisfaction to operational variables.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E5CD-66D6-4584-999E-76B2896D0D6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285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Here, I have mapped all the touchpoints post-purchase journey so that when I walk you through the analysis, you can put yourself in the customer’s shoes and understand the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E5CD-66D6-4584-999E-76B2896D0D6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27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We identified four core issues and implemented targeted interventions, each aimed at enhancing customer satisfaction and operational accountability.”</a:t>
            </a:r>
          </a:p>
          <a:p>
            <a:pPr>
              <a:buNone/>
            </a:pPr>
            <a:r>
              <a:rPr lang="en-US" dirty="0"/>
              <a:t>🔹 </a:t>
            </a:r>
            <a:r>
              <a:rPr lang="en-US" i="1" dirty="0"/>
              <a:t>First, the mismatch between delivery and installation timing. Products arriving too early weren’t adding value — they were creating frustration. By reducing early deliveries from 35% to 15% and introducing a dynamic reschedule option, we saw an </a:t>
            </a:r>
            <a:r>
              <a:rPr lang="en-US" b="1" i="1" dirty="0"/>
              <a:t>800 basis point uplift in NPS</a:t>
            </a:r>
            <a:r>
              <a:rPr lang="en-US" i="1" dirty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🔹 </a:t>
            </a:r>
            <a:r>
              <a:rPr lang="en-US" i="1" dirty="0"/>
              <a:t>Second, siloed ownership between delivery and installation teams. We addressed this by reframing reporting structures — aligning metrics to track shared performance. This change drove greater cross-team alignment and reduced issue resolution time by </a:t>
            </a:r>
            <a:r>
              <a:rPr lang="en-US" b="1" i="1" dirty="0"/>
              <a:t>25%</a:t>
            </a:r>
            <a:r>
              <a:rPr lang="en-US" i="1" dirty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🔹 </a:t>
            </a:r>
            <a:r>
              <a:rPr lang="en-US" i="1" dirty="0"/>
              <a:t>Third, we lacked visibility into what was driving NPS. So, we built a regression-based driver model, integrated it into weekly reviews, and used it to proactively manage operations. This model alone influenced decisions that led to a </a:t>
            </a:r>
            <a:r>
              <a:rPr lang="en-US" b="1" i="1" dirty="0"/>
              <a:t>$3 million revenue impact</a:t>
            </a:r>
            <a:r>
              <a:rPr lang="en-US" i="1" dirty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🔹 </a:t>
            </a:r>
            <a:r>
              <a:rPr lang="en-US" i="1" dirty="0"/>
              <a:t>Lastly, the feedback survey was fragmented — it didn’t reflect the true end-to-end experience. We rolled out a unified post-purchase survey that gave us better attribution, clearer accountability, and more actionable insights.</a:t>
            </a:r>
            <a:endParaRPr lang="en-US" dirty="0"/>
          </a:p>
          <a:p>
            <a:r>
              <a:rPr lang="en-US" dirty="0"/>
              <a:t>“These weren’t isolated fixes. Together, they transformed how Flipkart thought about post-purchase experience — customer-first, insight-led, and built for scale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8E5CD-66D6-4584-999E-76B2896D0D6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67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6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6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1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4.png"/><Relationship Id="rId17" Type="http://schemas.openxmlformats.org/officeDocument/2006/relationships/image" Target="../media/image28.svg"/><Relationship Id="rId2" Type="http://schemas.openxmlformats.org/officeDocument/2006/relationships/image" Target="../media/image19.png"/><Relationship Id="rId16" Type="http://schemas.openxmlformats.org/officeDocument/2006/relationships/image" Target="../media/image27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26.sv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microsoft.com/office/2007/relationships/hdphoto" Target="../media/hdphoto4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94980" y="0"/>
            <a:ext cx="3611221" cy="8014953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13405" r="-11951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1506200" y="4739458"/>
            <a:ext cx="685800" cy="2118542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4739458"/>
            <a:ext cx="7894979" cy="2118542"/>
            <a:chOff x="0" y="0"/>
            <a:chExt cx="9357013" cy="2510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06200" y="0"/>
            <a:ext cx="685800" cy="6858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406609" y="0"/>
            <a:ext cx="1129861" cy="6858000"/>
            <a:chOff x="0" y="0"/>
            <a:chExt cx="446365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2949" y="3740936"/>
            <a:ext cx="2784171" cy="363868"/>
            <a:chOff x="0" y="0"/>
            <a:chExt cx="1099919" cy="143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9919" cy="143750"/>
            </a:xfrm>
            <a:custGeom>
              <a:avLst/>
              <a:gdLst/>
              <a:ahLst/>
              <a:cxnLst/>
              <a:rect l="l" t="t" r="r" b="b"/>
              <a:pathLst>
                <a:path w="1099919" h="143750">
                  <a:moveTo>
                    <a:pt x="71875" y="0"/>
                  </a:moveTo>
                  <a:lnTo>
                    <a:pt x="1028044" y="0"/>
                  </a:lnTo>
                  <a:cubicBezTo>
                    <a:pt x="1067740" y="0"/>
                    <a:pt x="1099919" y="32180"/>
                    <a:pt x="1099919" y="71875"/>
                  </a:cubicBezTo>
                  <a:lnTo>
                    <a:pt x="1099919" y="71875"/>
                  </a:lnTo>
                  <a:cubicBezTo>
                    <a:pt x="1099919" y="90938"/>
                    <a:pt x="1092347" y="109219"/>
                    <a:pt x="1078868" y="122699"/>
                  </a:cubicBezTo>
                  <a:cubicBezTo>
                    <a:pt x="1065389" y="136178"/>
                    <a:pt x="1047107" y="143750"/>
                    <a:pt x="1028044" y="143750"/>
                  </a:cubicBezTo>
                  <a:lnTo>
                    <a:pt x="71875" y="143750"/>
                  </a:lnTo>
                  <a:cubicBezTo>
                    <a:pt x="52813" y="143750"/>
                    <a:pt x="34531" y="136178"/>
                    <a:pt x="21052" y="122699"/>
                  </a:cubicBezTo>
                  <a:cubicBezTo>
                    <a:pt x="7573" y="109219"/>
                    <a:pt x="0" y="90938"/>
                    <a:pt x="0" y="71875"/>
                  </a:cubicBezTo>
                  <a:lnTo>
                    <a:pt x="0" y="71875"/>
                  </a:lnTo>
                  <a:cubicBezTo>
                    <a:pt x="0" y="52813"/>
                    <a:pt x="7573" y="34531"/>
                    <a:pt x="21052" y="21052"/>
                  </a:cubicBezTo>
                  <a:cubicBezTo>
                    <a:pt x="34531" y="7573"/>
                    <a:pt x="52813" y="0"/>
                    <a:pt x="71875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099919" cy="1723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r>
                <a:rPr lang="en-US" sz="1266" dirty="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June 2025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235925" y="524570"/>
            <a:ext cx="1318109" cy="131810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529086" y="5439484"/>
            <a:ext cx="3401693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7"/>
              </a:lnSpc>
            </a:pPr>
            <a:r>
              <a:rPr lang="en-US" sz="1533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kenivesh@gmail.com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17600" y="2150689"/>
            <a:ext cx="5863764" cy="123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667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Optimizing Post-Purchase Experience Through Cross-Functional Analytics</a:t>
            </a:r>
          </a:p>
        </p:txBody>
      </p:sp>
      <p:sp>
        <p:nvSpPr>
          <p:cNvPr id="27" name="Freeform 27"/>
          <p:cNvSpPr/>
          <p:nvPr/>
        </p:nvSpPr>
        <p:spPr>
          <a:xfrm>
            <a:off x="1082949" y="5422281"/>
            <a:ext cx="325659" cy="325659"/>
          </a:xfrm>
          <a:custGeom>
            <a:avLst/>
            <a:gdLst/>
            <a:ahLst/>
            <a:cxnLst/>
            <a:rect l="l" t="t" r="r" b="b"/>
            <a:pathLst>
              <a:path w="488488" h="488488">
                <a:moveTo>
                  <a:pt x="0" y="0"/>
                </a:moveTo>
                <a:lnTo>
                  <a:pt x="488488" y="0"/>
                </a:lnTo>
                <a:lnTo>
                  <a:pt x="488488" y="488488"/>
                </a:lnTo>
                <a:lnTo>
                  <a:pt x="0" y="488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656329" y="6009371"/>
            <a:ext cx="1697259" cy="1697259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id="{DE969324-27B9-7414-5833-70D9F1CF0C41}"/>
              </a:ext>
            </a:extLst>
          </p:cNvPr>
          <p:cNvSpPr txBox="1"/>
          <p:nvPr/>
        </p:nvSpPr>
        <p:spPr>
          <a:xfrm>
            <a:off x="1133365" y="4999328"/>
            <a:ext cx="3450187" cy="24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1"/>
              </a:lnSpc>
              <a:spcBef>
                <a:spcPct val="0"/>
              </a:spcBef>
            </a:pPr>
            <a:r>
              <a:rPr lang="en-US" sz="1422" dirty="0">
                <a:latin typeface="Poppins"/>
                <a:ea typeface="Poppins"/>
                <a:cs typeface="Poppins"/>
                <a:sym typeface="Poppins"/>
              </a:rPr>
              <a:t>Present by Nivesh Elangovanraaj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05177" y="4739458"/>
            <a:ext cx="7886823" cy="2118542"/>
            <a:chOff x="0" y="0"/>
            <a:chExt cx="9347345" cy="25108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47345" cy="2510865"/>
            </a:xfrm>
            <a:custGeom>
              <a:avLst/>
              <a:gdLst/>
              <a:ahLst/>
              <a:cxnLst/>
              <a:rect l="l" t="t" r="r" b="b"/>
              <a:pathLst>
                <a:path w="9347345" h="2510865">
                  <a:moveTo>
                    <a:pt x="0" y="0"/>
                  </a:moveTo>
                  <a:lnTo>
                    <a:pt x="9347345" y="0"/>
                  </a:lnTo>
                  <a:lnTo>
                    <a:pt x="9347345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347345" cy="2548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0"/>
            <a:ext cx="3619377" cy="6858000"/>
            <a:chOff x="0" y="0"/>
            <a:chExt cx="7238755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7004" r="49284"/>
            <a:stretch>
              <a:fillRect/>
            </a:stretch>
          </p:blipFill>
          <p:spPr>
            <a:xfrm>
              <a:off x="0" y="0"/>
              <a:ext cx="7238755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1506200" y="0"/>
            <a:ext cx="1129861" cy="6858000"/>
            <a:chOff x="0" y="0"/>
            <a:chExt cx="446365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4739458"/>
            <a:ext cx="685800" cy="2118542"/>
            <a:chOff x="0" y="0"/>
            <a:chExt cx="812800" cy="25108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0"/>
            <a:ext cx="685800" cy="6858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64746" y="461684"/>
            <a:ext cx="4996431" cy="73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5"/>
              </a:lnSpc>
            </a:pPr>
            <a:r>
              <a:rPr lang="en-US" sz="4518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CONTENT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864746" y="1589442"/>
            <a:ext cx="646273" cy="64627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29647" tIns="29647" rIns="29647" bIns="2964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864746" y="2376739"/>
            <a:ext cx="646273" cy="6462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29647" tIns="29647" rIns="29647" bIns="2964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864746" y="3164036"/>
            <a:ext cx="646273" cy="64627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29647" tIns="29647" rIns="29647" bIns="2964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64746" y="3951334"/>
            <a:ext cx="646273" cy="64627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63500" y="-3175"/>
              <a:ext cx="685800" cy="752475"/>
            </a:xfrm>
            <a:prstGeom prst="rect">
              <a:avLst/>
            </a:prstGeom>
          </p:spPr>
          <p:txBody>
            <a:bodyPr lIns="29647" tIns="29647" rIns="29647" bIns="29647" rtlCol="0" anchor="ctr"/>
            <a:lstStyle/>
            <a:p>
              <a:pPr algn="ctr">
                <a:lnSpc>
                  <a:spcPts val="3173"/>
                </a:lnSpc>
              </a:pPr>
              <a:r>
                <a:rPr lang="en-US" sz="2266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007488" y="685800"/>
            <a:ext cx="1101894" cy="110189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8884" y="0"/>
                  </a:moveTo>
                  <a:lnTo>
                    <a:pt x="573916" y="0"/>
                  </a:lnTo>
                  <a:cubicBezTo>
                    <a:pt x="705848" y="0"/>
                    <a:pt x="812800" y="106952"/>
                    <a:pt x="812800" y="238884"/>
                  </a:cubicBezTo>
                  <a:lnTo>
                    <a:pt x="812800" y="573916"/>
                  </a:lnTo>
                  <a:cubicBezTo>
                    <a:pt x="812800" y="705848"/>
                    <a:pt x="705848" y="812800"/>
                    <a:pt x="573916" y="812800"/>
                  </a:cubicBezTo>
                  <a:lnTo>
                    <a:pt x="238884" y="812800"/>
                  </a:lnTo>
                  <a:cubicBezTo>
                    <a:pt x="106952" y="812800"/>
                    <a:pt x="0" y="705848"/>
                    <a:pt x="0" y="573916"/>
                  </a:cubicBezTo>
                  <a:lnTo>
                    <a:pt x="0" y="238884"/>
                  </a:lnTo>
                  <a:cubicBezTo>
                    <a:pt x="0" y="106952"/>
                    <a:pt x="106952" y="0"/>
                    <a:pt x="238884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876083" y="544234"/>
            <a:ext cx="514483" cy="514483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612972" y="5609796"/>
            <a:ext cx="2496410" cy="2496410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5657220" y="1755944"/>
            <a:ext cx="4901215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Overview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657220" y="2543242"/>
            <a:ext cx="4901215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Approach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657220" y="3330539"/>
            <a:ext cx="4901215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Analysis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657220" y="4117836"/>
            <a:ext cx="4901215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Solution &amp; outcomes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13729" cy="6858000"/>
            <a:chOff x="0" y="0"/>
            <a:chExt cx="178320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83202" cy="2709333"/>
            </a:xfrm>
            <a:custGeom>
              <a:avLst/>
              <a:gdLst/>
              <a:ahLst/>
              <a:cxnLst/>
              <a:rect l="l" t="t" r="r" b="b"/>
              <a:pathLst>
                <a:path w="1783202" h="2709333">
                  <a:moveTo>
                    <a:pt x="0" y="0"/>
                  </a:moveTo>
                  <a:lnTo>
                    <a:pt x="1783202" y="0"/>
                  </a:lnTo>
                  <a:lnTo>
                    <a:pt x="178320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83202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611084" y="1272481"/>
            <a:ext cx="873400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54340" y="505767"/>
            <a:ext cx="3427081" cy="54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666"/>
              </a:lnSpc>
            </a:pPr>
            <a:r>
              <a:rPr lang="en-US" sz="2800" b="1" spc="66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OVERVIEW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4681" y="2200832"/>
            <a:ext cx="355236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Flipkart is India’s leading e-commerce platform with 400M+ users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Holds ~50% share in online retail for large appliances, ahead of Amazon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Large Appliances is a high-margin, strategic growth category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Post-purchase experience is critical to brand loyalty in this segment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  <a:ea typeface="Open Sans"/>
              <a:cs typeface="Open Sans"/>
              <a:sym typeface="Open Sans"/>
            </a:endParaRP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ea typeface="Open Sans"/>
                <a:cs typeface="Open Sans"/>
                <a:sym typeface="Open Sans"/>
              </a:rPr>
              <a:t>Delivery and installation are core to Flipkart’s customer promise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904892" y="1254734"/>
            <a:ext cx="488225" cy="48822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lang="en-US" sz="1266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18954" y="1692159"/>
            <a:ext cx="621878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 Analyst in the Central Analytics team for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Led analytics initiatives for the Large Appliances post-purchase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Owned end-to-end problem solving, from data analysis to stakeholder alignment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18954" y="1342213"/>
            <a:ext cx="3669097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en-US" sz="1666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 role at Flipkart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904892" y="2804098"/>
            <a:ext cx="488225" cy="48822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lang="en-US" sz="1266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518954" y="3241523"/>
            <a:ext cx="655671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Delivery NPS was higher than competitors (~87)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All delivery operational metrics were green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All installation operational metrics were also green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Yet, installation NPS was poor (~75), and repurchase behavior suffered</a:t>
            </a:r>
          </a:p>
          <a:p>
            <a:pPr marL="285750" indent="-285750" algn="just" defTabSz="60963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Open Sans"/>
                <a:cs typeface="Open Sans"/>
                <a:sym typeface="Open Sans"/>
              </a:rPr>
              <a:t>Inability to connect operational metrics to customer satisfaction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518954" y="2891577"/>
            <a:ext cx="3669097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en-US" sz="1666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Business challenge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904892" y="4765289"/>
            <a:ext cx="488225" cy="48822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lang="en-US" sz="1266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543557" y="4643607"/>
            <a:ext cx="3064215" cy="3280689"/>
            <a:chOff x="13170" y="38100"/>
            <a:chExt cx="812800" cy="870221"/>
          </a:xfrm>
        </p:grpSpPr>
        <p:sp>
          <p:nvSpPr>
            <p:cNvPr id="24" name="Freeform 24"/>
            <p:cNvSpPr/>
            <p:nvPr/>
          </p:nvSpPr>
          <p:spPr>
            <a:xfrm>
              <a:off x="13170" y="95521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546086" y="5222194"/>
            <a:ext cx="647992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285750" indent="-285750" algn="just" defTabSz="609630"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ea typeface="Open Sans"/>
                <a:cs typeface="Open Sans"/>
              </a:defRPr>
            </a:lvl1pPr>
          </a:lstStyle>
          <a:p>
            <a:r>
              <a:rPr lang="en-US" dirty="0">
                <a:sym typeface="Open Sans"/>
              </a:rPr>
              <a:t>Flipkart’s brand reputation was on the line in a high-value category</a:t>
            </a:r>
          </a:p>
          <a:p>
            <a:r>
              <a:rPr lang="en-US" dirty="0">
                <a:sym typeface="Open Sans"/>
              </a:rPr>
              <a:t>Dissatisfied customers = risk of long-term revenue loss</a:t>
            </a:r>
          </a:p>
          <a:p>
            <a:r>
              <a:rPr lang="en-US" dirty="0">
                <a:sym typeface="Open Sans"/>
              </a:rPr>
              <a:t>Flagship brands were threatening to delist their products from Flipkart, citing poor post-purchase experience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18954" y="4852768"/>
            <a:ext cx="3669097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en-US" sz="1666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What was at stake</a:t>
            </a:r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5518954" y="226741"/>
            <a:ext cx="986219" cy="98621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6195579" y="812905"/>
            <a:ext cx="514483" cy="514483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3549774" y="6032080"/>
            <a:ext cx="397362" cy="39736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9" name="Graphic 38" descr="Briefcase with solid fill">
            <a:extLst>
              <a:ext uri="{FF2B5EF4-FFF2-40B4-BE49-F238E27FC236}">
                <a16:creationId xmlns:a16="http://schemas.microsoft.com/office/drawing/2014/main" id="{D78F0D96-4FFB-2584-346D-56BC4E36C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3401" y="1336789"/>
            <a:ext cx="324000" cy="32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5A22-D682-6294-3C1B-68FC60244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01" y="2857371"/>
            <a:ext cx="324000" cy="324000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6C9E60-E873-4320-E4AD-574B407AD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44" y="4867338"/>
            <a:ext cx="324000" cy="324000"/>
          </a:xfrm>
          <a:prstGeom prst="rect">
            <a:avLst/>
          </a:prstGeom>
        </p:spPr>
      </p:pic>
      <p:sp>
        <p:nvSpPr>
          <p:cNvPr id="43" name="TextBox 14">
            <a:extLst>
              <a:ext uri="{FF2B5EF4-FFF2-40B4-BE49-F238E27FC236}">
                <a16:creationId xmlns:a16="http://schemas.microsoft.com/office/drawing/2014/main" id="{93FE19EC-3A79-6D0D-F582-B1F128F0C226}"/>
              </a:ext>
            </a:extLst>
          </p:cNvPr>
          <p:cNvSpPr txBox="1"/>
          <p:nvPr/>
        </p:nvSpPr>
        <p:spPr>
          <a:xfrm>
            <a:off x="422315" y="1713804"/>
            <a:ext cx="366909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33"/>
              </a:lnSpc>
            </a:pPr>
            <a:r>
              <a:rPr lang="en-US" sz="2000" b="1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Business context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634" y="4636044"/>
            <a:ext cx="3614191" cy="1866259"/>
            <a:chOff x="0" y="0"/>
            <a:chExt cx="1427828" cy="7372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3235" y="2125290"/>
            <a:ext cx="3392988" cy="4278647"/>
            <a:chOff x="0" y="0"/>
            <a:chExt cx="1340440" cy="16903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2566" y="1388126"/>
            <a:ext cx="1474329" cy="14743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89535" y="4636044"/>
            <a:ext cx="3614191" cy="1866259"/>
            <a:chOff x="0" y="0"/>
            <a:chExt cx="1427828" cy="7372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00135" y="2125290"/>
            <a:ext cx="3392988" cy="4278647"/>
            <a:chOff x="0" y="0"/>
            <a:chExt cx="1340440" cy="16903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59466" y="1388126"/>
            <a:ext cx="1474329" cy="14743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75175" y="4636044"/>
            <a:ext cx="3614191" cy="1866259"/>
            <a:chOff x="0" y="0"/>
            <a:chExt cx="1427828" cy="7372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27828" cy="737288"/>
            </a:xfrm>
            <a:custGeom>
              <a:avLst/>
              <a:gdLst/>
              <a:ahLst/>
              <a:cxnLst/>
              <a:rect l="l" t="t" r="r" b="b"/>
              <a:pathLst>
                <a:path w="1427828" h="737288">
                  <a:moveTo>
                    <a:pt x="72831" y="0"/>
                  </a:moveTo>
                  <a:lnTo>
                    <a:pt x="1354997" y="0"/>
                  </a:lnTo>
                  <a:cubicBezTo>
                    <a:pt x="1374313" y="0"/>
                    <a:pt x="1392838" y="7673"/>
                    <a:pt x="1406497" y="21332"/>
                  </a:cubicBezTo>
                  <a:cubicBezTo>
                    <a:pt x="1420155" y="34990"/>
                    <a:pt x="1427828" y="53515"/>
                    <a:pt x="1427828" y="72831"/>
                  </a:cubicBezTo>
                  <a:lnTo>
                    <a:pt x="1427828" y="664457"/>
                  </a:lnTo>
                  <a:cubicBezTo>
                    <a:pt x="1427828" y="704680"/>
                    <a:pt x="1395221" y="737288"/>
                    <a:pt x="1354997" y="737288"/>
                  </a:cubicBezTo>
                  <a:lnTo>
                    <a:pt x="72831" y="737288"/>
                  </a:lnTo>
                  <a:cubicBezTo>
                    <a:pt x="32608" y="737288"/>
                    <a:pt x="0" y="704680"/>
                    <a:pt x="0" y="664457"/>
                  </a:cubicBezTo>
                  <a:lnTo>
                    <a:pt x="0" y="72831"/>
                  </a:lnTo>
                  <a:cubicBezTo>
                    <a:pt x="0" y="32608"/>
                    <a:pt x="32608" y="0"/>
                    <a:pt x="72831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27828" cy="77538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5776" y="2125290"/>
            <a:ext cx="3392988" cy="4278647"/>
            <a:chOff x="0" y="0"/>
            <a:chExt cx="1340440" cy="16903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40440" cy="1690329"/>
            </a:xfrm>
            <a:custGeom>
              <a:avLst/>
              <a:gdLst/>
              <a:ahLst/>
              <a:cxnLst/>
              <a:rect l="l" t="t" r="r" b="b"/>
              <a:pathLst>
                <a:path w="1340440" h="1690329">
                  <a:moveTo>
                    <a:pt x="77579" y="0"/>
                  </a:moveTo>
                  <a:lnTo>
                    <a:pt x="1262861" y="0"/>
                  </a:lnTo>
                  <a:cubicBezTo>
                    <a:pt x="1305707" y="0"/>
                    <a:pt x="1340440" y="34733"/>
                    <a:pt x="1340440" y="77579"/>
                  </a:cubicBezTo>
                  <a:lnTo>
                    <a:pt x="1340440" y="1612750"/>
                  </a:lnTo>
                  <a:cubicBezTo>
                    <a:pt x="1340440" y="1633325"/>
                    <a:pt x="1332266" y="1653058"/>
                    <a:pt x="1317717" y="1667607"/>
                  </a:cubicBezTo>
                  <a:cubicBezTo>
                    <a:pt x="1303169" y="1682156"/>
                    <a:pt x="1283436" y="1690329"/>
                    <a:pt x="1262861" y="1690329"/>
                  </a:cubicBezTo>
                  <a:lnTo>
                    <a:pt x="77579" y="1690329"/>
                  </a:lnTo>
                  <a:cubicBezTo>
                    <a:pt x="34733" y="1690329"/>
                    <a:pt x="0" y="1655596"/>
                    <a:pt x="0" y="1612750"/>
                  </a:cubicBezTo>
                  <a:lnTo>
                    <a:pt x="0" y="77579"/>
                  </a:lnTo>
                  <a:cubicBezTo>
                    <a:pt x="0" y="57004"/>
                    <a:pt x="8173" y="37271"/>
                    <a:pt x="22722" y="22722"/>
                  </a:cubicBezTo>
                  <a:cubicBezTo>
                    <a:pt x="37271" y="8173"/>
                    <a:pt x="57004" y="0"/>
                    <a:pt x="77579" y="0"/>
                  </a:cubicBezTo>
                  <a:close/>
                </a:path>
              </a:pathLst>
            </a:custGeom>
            <a:solidFill>
              <a:srgbClr val="E8ECE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340440" cy="17284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5106" y="1388126"/>
            <a:ext cx="1474329" cy="147432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3" name="Freeform 33"/>
          <p:cNvSpPr/>
          <p:nvPr/>
        </p:nvSpPr>
        <p:spPr>
          <a:xfrm>
            <a:off x="5629642" y="1891796"/>
            <a:ext cx="933977" cy="466989"/>
          </a:xfrm>
          <a:custGeom>
            <a:avLst/>
            <a:gdLst/>
            <a:ahLst/>
            <a:cxnLst/>
            <a:rect l="l" t="t" r="r" b="b"/>
            <a:pathLst>
              <a:path w="1400966" h="700483">
                <a:moveTo>
                  <a:pt x="0" y="0"/>
                </a:moveTo>
                <a:lnTo>
                  <a:pt x="1400965" y="0"/>
                </a:lnTo>
                <a:lnTo>
                  <a:pt x="1400965" y="700483"/>
                </a:lnTo>
                <a:lnTo>
                  <a:pt x="0" y="700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938919" y="2975535"/>
            <a:ext cx="2741622" cy="56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4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Mapped the End-to-End Post-Purchase Journey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25190" y="2975535"/>
            <a:ext cx="2741622" cy="55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4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Connected Operational Silos to Reconstruct the Customer View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511460" y="2975535"/>
            <a:ext cx="2741622" cy="26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400" b="1" dirty="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Quantified the Drivers of NPS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38919" y="3703320"/>
            <a:ext cx="2741622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Broke down customer experience from delivery to installation and feedback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Analyzed all touchpoints across logistics, service, and support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Identified gaps that were not visible in team-specific metrics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725190" y="3703320"/>
            <a:ext cx="2741622" cy="193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Merged delivery and installation timelines for each order</a:t>
            </a:r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Cross-referenced with customer NPS and feedback comments</a:t>
            </a:r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Discovered dissatisfaction peaked when products arrived days before installation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511460" y="3703320"/>
            <a:ext cx="2741622" cy="2369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Built a regression-based NPS driver model to isolate top influencing factors</a:t>
            </a:r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Found delivery-installation gap to be a statistically significant negative driver</a:t>
            </a:r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Enabled the business to move from anecdotal to data-backed root cause analysis</a:t>
            </a:r>
          </a:p>
        </p:txBody>
      </p:sp>
      <p:grpSp>
        <p:nvGrpSpPr>
          <p:cNvPr id="50" name="Group 3">
            <a:extLst>
              <a:ext uri="{FF2B5EF4-FFF2-40B4-BE49-F238E27FC236}">
                <a16:creationId xmlns:a16="http://schemas.microsoft.com/office/drawing/2014/main" id="{C9247851-17AC-5D13-2EAE-C98531E28E39}"/>
              </a:ext>
            </a:extLst>
          </p:cNvPr>
          <p:cNvGrpSpPr/>
          <p:nvPr/>
        </p:nvGrpSpPr>
        <p:grpSpPr>
          <a:xfrm>
            <a:off x="0" y="0"/>
            <a:ext cx="12192000" cy="1091784"/>
            <a:chOff x="0" y="0"/>
            <a:chExt cx="4816593" cy="586648"/>
          </a:xfrm>
        </p:grpSpPr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46576C4A-95A2-D122-DCBC-2A220AC66F41}"/>
                </a:ext>
              </a:extLst>
            </p:cNvPr>
            <p:cNvSpPr/>
            <p:nvPr/>
          </p:nvSpPr>
          <p:spPr>
            <a:xfrm>
              <a:off x="0" y="0"/>
              <a:ext cx="4816592" cy="586648"/>
            </a:xfrm>
            <a:custGeom>
              <a:avLst/>
              <a:gdLst/>
              <a:ahLst/>
              <a:cxnLst/>
              <a:rect l="l" t="t" r="r" b="b"/>
              <a:pathLst>
                <a:path w="4816592" h="586648">
                  <a:moveTo>
                    <a:pt x="0" y="0"/>
                  </a:moveTo>
                  <a:lnTo>
                    <a:pt x="4816592" y="0"/>
                  </a:lnTo>
                  <a:lnTo>
                    <a:pt x="4816592" y="586648"/>
                  </a:lnTo>
                  <a:lnTo>
                    <a:pt x="0" y="586648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11573653-DF40-928E-EABD-933A8D259B13}"/>
                </a:ext>
              </a:extLst>
            </p:cNvPr>
            <p:cNvSpPr txBox="1"/>
            <p:nvPr/>
          </p:nvSpPr>
          <p:spPr>
            <a:xfrm>
              <a:off x="0" y="-38100"/>
              <a:ext cx="4816593" cy="624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3" name="TextBox 6">
            <a:extLst>
              <a:ext uri="{FF2B5EF4-FFF2-40B4-BE49-F238E27FC236}">
                <a16:creationId xmlns:a16="http://schemas.microsoft.com/office/drawing/2014/main" id="{D78C81D9-F6DD-45AE-96A9-2019A98714B2}"/>
              </a:ext>
            </a:extLst>
          </p:cNvPr>
          <p:cNvSpPr txBox="1"/>
          <p:nvPr/>
        </p:nvSpPr>
        <p:spPr>
          <a:xfrm>
            <a:off x="613236" y="237653"/>
            <a:ext cx="3828821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33" b="1" spc="66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APPROACH</a:t>
            </a:r>
          </a:p>
        </p:txBody>
      </p:sp>
      <p:sp>
        <p:nvSpPr>
          <p:cNvPr id="54" name="AutoShape 7">
            <a:extLst>
              <a:ext uri="{FF2B5EF4-FFF2-40B4-BE49-F238E27FC236}">
                <a16:creationId xmlns:a16="http://schemas.microsoft.com/office/drawing/2014/main" id="{CE207777-FAF0-6D64-B5ED-6B07CACE5CB1}"/>
              </a:ext>
            </a:extLst>
          </p:cNvPr>
          <p:cNvSpPr/>
          <p:nvPr/>
        </p:nvSpPr>
        <p:spPr>
          <a:xfrm>
            <a:off x="4609045" y="64461"/>
            <a:ext cx="0" cy="9450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5765B11-0982-1117-A8D2-05CB5E99F389}"/>
              </a:ext>
            </a:extLst>
          </p:cNvPr>
          <p:cNvSpPr txBox="1"/>
          <p:nvPr/>
        </p:nvSpPr>
        <p:spPr>
          <a:xfrm>
            <a:off x="5293475" y="295649"/>
            <a:ext cx="6212725" cy="57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3"/>
              </a:lnSpc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Reconstructed the post-purchase experience to isolate key friction points impacting customer satisfaction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474B80C-4FAB-6BC8-3F1F-F65B3D9D3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5" y="1692819"/>
            <a:ext cx="803767" cy="80376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26626A7-7EAC-1FFC-8CB6-2F494CDA6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63" y="1603653"/>
            <a:ext cx="919614" cy="919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745" y="3543300"/>
            <a:ext cx="10989876" cy="1130761"/>
          </a:xfrm>
          <a:custGeom>
            <a:avLst/>
            <a:gdLst/>
            <a:ahLst/>
            <a:cxnLst/>
            <a:rect l="l" t="t" r="r" b="b"/>
            <a:pathLst>
              <a:path w="16484814" h="1696142">
                <a:moveTo>
                  <a:pt x="0" y="0"/>
                </a:moveTo>
                <a:lnTo>
                  <a:pt x="16484814" y="0"/>
                </a:lnTo>
                <a:lnTo>
                  <a:pt x="16484814" y="1696142"/>
                </a:lnTo>
                <a:lnTo>
                  <a:pt x="0" y="16961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2192000" cy="1484954"/>
            <a:chOff x="0" y="0"/>
            <a:chExt cx="4816593" cy="5866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586648"/>
            </a:xfrm>
            <a:custGeom>
              <a:avLst/>
              <a:gdLst/>
              <a:ahLst/>
              <a:cxnLst/>
              <a:rect l="l" t="t" r="r" b="b"/>
              <a:pathLst>
                <a:path w="4816592" h="586648">
                  <a:moveTo>
                    <a:pt x="0" y="0"/>
                  </a:moveTo>
                  <a:lnTo>
                    <a:pt x="4816592" y="0"/>
                  </a:lnTo>
                  <a:lnTo>
                    <a:pt x="4816592" y="586648"/>
                  </a:lnTo>
                  <a:lnTo>
                    <a:pt x="0" y="586648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624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5143" y="237653"/>
            <a:ext cx="4194628" cy="1152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33" b="1" spc="66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POST – PURCHASE JOURNEY</a:t>
            </a:r>
          </a:p>
        </p:txBody>
      </p:sp>
      <p:sp>
        <p:nvSpPr>
          <p:cNvPr id="7" name="AutoShape 7"/>
          <p:cNvSpPr/>
          <p:nvPr/>
        </p:nvSpPr>
        <p:spPr>
          <a:xfrm>
            <a:off x="4515615" y="294803"/>
            <a:ext cx="0" cy="9450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618876" y="4674062"/>
            <a:ext cx="0" cy="1809291"/>
          </a:xfrm>
          <a:prstGeom prst="line">
            <a:avLst/>
          </a:prstGeom>
          <a:ln w="47625" cap="flat">
            <a:solidFill>
              <a:srgbClr val="0345E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 flipV="1">
            <a:off x="2946221" y="1840054"/>
            <a:ext cx="0" cy="1722296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7191004" y="1840054"/>
            <a:ext cx="0" cy="1722296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>
            <a:off x="4835449" y="4674062"/>
            <a:ext cx="0" cy="1809291"/>
          </a:xfrm>
          <a:prstGeom prst="line">
            <a:avLst/>
          </a:prstGeom>
          <a:ln w="47625" cap="flat">
            <a:solidFill>
              <a:srgbClr val="0345E4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2" name="Group 12"/>
          <p:cNvGrpSpPr/>
          <p:nvPr/>
        </p:nvGrpSpPr>
        <p:grpSpPr>
          <a:xfrm rot="5400000">
            <a:off x="724432" y="1781770"/>
            <a:ext cx="986219" cy="98621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401056" y="2367933"/>
            <a:ext cx="514483" cy="51448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858039" y="5498443"/>
            <a:ext cx="1969819" cy="196981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19608"/>
                </a:srgbClr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298399" y="295649"/>
            <a:ext cx="6309123" cy="859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3"/>
              </a:lnSpc>
            </a:pPr>
            <a:r>
              <a:rPr lang="en-US" sz="1467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Mapping the end-to-end post-purchase journey to uncover hidden experience gaps and enable seamless coordination between delivery and installation touchpoints.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2015" y="5374834"/>
            <a:ext cx="2614956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Customer can schedule the installation post promised delivery date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Order fulfillment is shared to the delivery department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scheduled date is shared to installation department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75067" y="2352405"/>
            <a:ext cx="296275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Warehouse picks and packs the product.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Product handed over to delivery partner.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Tracking ID generated and shared with customer.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19850" y="2352405"/>
            <a:ext cx="2962757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Technician visits on the promised installation date and installs the product.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Customer validates installation quality.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Completion marked in internal systems.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030565" y="5444893"/>
            <a:ext cx="283617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Product is delivered to the customer location.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Customer verifies packaging and signs off.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Delivery status updated in system.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13992" y="5024987"/>
            <a:ext cx="2962757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345E4"/>
                </a:solidFill>
                <a:latin typeface="Garet Bold"/>
                <a:ea typeface="Garet Bold"/>
                <a:cs typeface="Garet Bold"/>
                <a:sym typeface="Garet Bold"/>
              </a:rPr>
              <a:t>Order Confirmation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175067" y="1756369"/>
            <a:ext cx="2962757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345E4"/>
                </a:solidFill>
                <a:latin typeface="Garet Bold"/>
                <a:ea typeface="Garet Bold"/>
                <a:cs typeface="Garet Bold"/>
                <a:sym typeface="Garet Bold"/>
              </a:rPr>
              <a:t>Order Dispatch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419850" y="1756369"/>
            <a:ext cx="2962757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345E4"/>
                </a:solidFill>
                <a:latin typeface="Garet Bold"/>
                <a:ea typeface="Garet Bold"/>
                <a:cs typeface="Garet Bold"/>
                <a:sym typeface="Garet Bold"/>
              </a:rPr>
              <a:t>Installation Execution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30565" y="5024987"/>
            <a:ext cx="2962757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345E4"/>
                </a:solidFill>
                <a:latin typeface="Garet Bold"/>
                <a:ea typeface="Garet Bold"/>
                <a:cs typeface="Garet Bold"/>
                <a:sym typeface="Garet Bold"/>
              </a:rPr>
              <a:t>Product Delivery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639301-14F6-A4CA-5322-66C4218E5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94" y="3715914"/>
            <a:ext cx="684000" cy="684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1378FC-588F-BDA2-6167-34AC6B4CE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7" y="3715914"/>
            <a:ext cx="684000" cy="684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AD50944-B4EB-0DD7-ECF6-8C97FBF7D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39" y="3715914"/>
            <a:ext cx="684000" cy="684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8040EF6-10B8-945A-C264-9EDC115B2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58" y="3715914"/>
            <a:ext cx="684000" cy="684000"/>
          </a:xfrm>
          <a:prstGeom prst="rect">
            <a:avLst/>
          </a:prstGeom>
        </p:spPr>
      </p:pic>
      <p:sp>
        <p:nvSpPr>
          <p:cNvPr id="43" name="AutoShape 11">
            <a:extLst>
              <a:ext uri="{FF2B5EF4-FFF2-40B4-BE49-F238E27FC236}">
                <a16:creationId xmlns:a16="http://schemas.microsoft.com/office/drawing/2014/main" id="{18D51C89-AD8B-BCEC-AEE1-6E12B5EDCF57}"/>
              </a:ext>
            </a:extLst>
          </p:cNvPr>
          <p:cNvSpPr/>
          <p:nvPr/>
        </p:nvSpPr>
        <p:spPr>
          <a:xfrm>
            <a:off x="9109906" y="4674062"/>
            <a:ext cx="0" cy="1809291"/>
          </a:xfrm>
          <a:prstGeom prst="line">
            <a:avLst/>
          </a:prstGeom>
          <a:ln w="47625" cap="flat">
            <a:solidFill>
              <a:srgbClr val="0345E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29AB70F0-F4AB-9DFE-158F-7065EB42DDCC}"/>
              </a:ext>
            </a:extLst>
          </p:cNvPr>
          <p:cNvSpPr txBox="1"/>
          <p:nvPr/>
        </p:nvSpPr>
        <p:spPr>
          <a:xfrm>
            <a:off x="9294578" y="5444893"/>
            <a:ext cx="240728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Customer receives survey link via email/SMS.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Typically, two separate surveys: one for delivery, one for installation.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98C2223E-7575-31FD-F62C-8C9275CBA628}"/>
              </a:ext>
            </a:extLst>
          </p:cNvPr>
          <p:cNvSpPr txBox="1"/>
          <p:nvPr/>
        </p:nvSpPr>
        <p:spPr>
          <a:xfrm>
            <a:off x="9305022" y="5024987"/>
            <a:ext cx="2962757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345E4"/>
                </a:solidFill>
                <a:latin typeface="Garet Bold"/>
                <a:ea typeface="Garet Bold"/>
                <a:cs typeface="Garet Bold"/>
                <a:sym typeface="Garet Bold"/>
              </a:rPr>
              <a:t>Feedback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980C3D5-CFAA-6F05-D15F-457AA3369A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83" y="3715914"/>
            <a:ext cx="684000" cy="68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2A11B-F83E-1356-F4D8-C4BAAC51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3">
            <a:extLst>
              <a:ext uri="{FF2B5EF4-FFF2-40B4-BE49-F238E27FC236}">
                <a16:creationId xmlns:a16="http://schemas.microsoft.com/office/drawing/2014/main" id="{3575CEDF-AA6C-B314-ED92-5569661CC012}"/>
              </a:ext>
            </a:extLst>
          </p:cNvPr>
          <p:cNvSpPr/>
          <p:nvPr/>
        </p:nvSpPr>
        <p:spPr>
          <a:xfrm>
            <a:off x="252351" y="1298593"/>
            <a:ext cx="5486185" cy="3550057"/>
          </a:xfrm>
          <a:custGeom>
            <a:avLst/>
            <a:gdLst/>
            <a:ahLst/>
            <a:cxnLst/>
            <a:rect l="l" t="t" r="r" b="b"/>
            <a:pathLst>
              <a:path w="1629988" h="779865">
                <a:moveTo>
                  <a:pt x="25019" y="0"/>
                </a:moveTo>
                <a:lnTo>
                  <a:pt x="1604970" y="0"/>
                </a:lnTo>
                <a:cubicBezTo>
                  <a:pt x="1611605" y="0"/>
                  <a:pt x="1617969" y="2636"/>
                  <a:pt x="1622661" y="7328"/>
                </a:cubicBezTo>
                <a:cubicBezTo>
                  <a:pt x="1627353" y="12020"/>
                  <a:pt x="1629988" y="18383"/>
                  <a:pt x="1629988" y="25019"/>
                </a:cubicBezTo>
                <a:lnTo>
                  <a:pt x="1629988" y="754846"/>
                </a:lnTo>
                <a:cubicBezTo>
                  <a:pt x="1629988" y="761482"/>
                  <a:pt x="1627353" y="767845"/>
                  <a:pt x="1622661" y="772537"/>
                </a:cubicBezTo>
                <a:cubicBezTo>
                  <a:pt x="1617969" y="777229"/>
                  <a:pt x="1611605" y="779865"/>
                  <a:pt x="1604970" y="779865"/>
                </a:cubicBezTo>
                <a:lnTo>
                  <a:pt x="25019" y="779865"/>
                </a:lnTo>
                <a:cubicBezTo>
                  <a:pt x="18383" y="779865"/>
                  <a:pt x="12020" y="777229"/>
                  <a:pt x="7328" y="772537"/>
                </a:cubicBezTo>
                <a:cubicBezTo>
                  <a:pt x="2636" y="767845"/>
                  <a:pt x="0" y="761482"/>
                  <a:pt x="0" y="754846"/>
                </a:cubicBezTo>
                <a:lnTo>
                  <a:pt x="0" y="25019"/>
                </a:lnTo>
                <a:cubicBezTo>
                  <a:pt x="0" y="18383"/>
                  <a:pt x="2636" y="12020"/>
                  <a:pt x="7328" y="7328"/>
                </a:cubicBezTo>
                <a:cubicBezTo>
                  <a:pt x="12020" y="2636"/>
                  <a:pt x="18383" y="0"/>
                  <a:pt x="25019" y="0"/>
                </a:cubicBezTo>
                <a:close/>
              </a:path>
            </a:pathLst>
          </a:custGeom>
          <a:noFill/>
          <a:ln w="38100" cap="sq">
            <a:solidFill>
              <a:schemeClr val="bg1">
                <a:lumMod val="85000"/>
              </a:schemeClr>
            </a:solidFill>
            <a:prstDash val="solid"/>
            <a:miter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D55333D-A151-01A6-66B4-96730D354D77}"/>
              </a:ext>
            </a:extLst>
          </p:cNvPr>
          <p:cNvSpPr txBox="1"/>
          <p:nvPr/>
        </p:nvSpPr>
        <p:spPr>
          <a:xfrm>
            <a:off x="512635" y="5592960"/>
            <a:ext cx="4933143" cy="115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00"/>
              </a:lnSpc>
            </a:pPr>
            <a:r>
              <a:rPr lang="en-US" sz="1400" i="1" dirty="0"/>
              <a:t>The TV was delivered two days earlier than promised, but no one came to install it for 4 days. It just sat in the box, taking up space, and we couldn’t use it. What’s the point of early delivery if it’s not usable? Very frustrating experience.</a:t>
            </a:r>
            <a:endParaRPr lang="en-US" sz="1400" i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5B7C523-7A31-9101-69D3-E7487BDE48FD}"/>
              </a:ext>
            </a:extLst>
          </p:cNvPr>
          <p:cNvGrpSpPr/>
          <p:nvPr/>
        </p:nvGrpSpPr>
        <p:grpSpPr>
          <a:xfrm>
            <a:off x="10465996" y="4991474"/>
            <a:ext cx="2658220" cy="2658220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1EEA18E-A819-AB18-5AF2-8271047DB3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1BCA3EEA-8717-B5A7-5143-D6EA79E6D3D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E1BE5BB9-E355-A27D-23DA-FFD325339CD7}"/>
              </a:ext>
            </a:extLst>
          </p:cNvPr>
          <p:cNvSpPr txBox="1"/>
          <p:nvPr/>
        </p:nvSpPr>
        <p:spPr>
          <a:xfrm>
            <a:off x="6307636" y="5592960"/>
            <a:ext cx="527112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Early delivery (35%) wasn’t a delight; it was a frustration.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NPS dropped sharply when large products arrived well before installation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Customers prioritized convenience and preferred installation in their chosen time slot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FE47A22-5919-CF0D-6955-1AA38CCECE96}"/>
              </a:ext>
            </a:extLst>
          </p:cNvPr>
          <p:cNvSpPr txBox="1"/>
          <p:nvPr/>
        </p:nvSpPr>
        <p:spPr>
          <a:xfrm>
            <a:off x="512635" y="5278387"/>
            <a:ext cx="4933143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00000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Voice of the customer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9C290354-3CEB-8367-4013-BFA3E2CC41A6}"/>
              </a:ext>
            </a:extLst>
          </p:cNvPr>
          <p:cNvSpPr txBox="1"/>
          <p:nvPr/>
        </p:nvSpPr>
        <p:spPr>
          <a:xfrm>
            <a:off x="6307635" y="5278387"/>
            <a:ext cx="5623107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00000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Mapping NPS across delivery and installation scenarios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AF0D976C-65A0-CC93-A549-94E761CB117F}"/>
              </a:ext>
            </a:extLst>
          </p:cNvPr>
          <p:cNvGrpSpPr/>
          <p:nvPr/>
        </p:nvGrpSpPr>
        <p:grpSpPr>
          <a:xfrm>
            <a:off x="0" y="0"/>
            <a:ext cx="12192000" cy="1091784"/>
            <a:chOff x="0" y="0"/>
            <a:chExt cx="4816593" cy="5866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CA7414BE-1BF0-5868-5DB4-52647EDFE941}"/>
                </a:ext>
              </a:extLst>
            </p:cNvPr>
            <p:cNvSpPr/>
            <p:nvPr/>
          </p:nvSpPr>
          <p:spPr>
            <a:xfrm>
              <a:off x="0" y="0"/>
              <a:ext cx="4816592" cy="586648"/>
            </a:xfrm>
            <a:custGeom>
              <a:avLst/>
              <a:gdLst/>
              <a:ahLst/>
              <a:cxnLst/>
              <a:rect l="l" t="t" r="r" b="b"/>
              <a:pathLst>
                <a:path w="4816592" h="586648">
                  <a:moveTo>
                    <a:pt x="0" y="0"/>
                  </a:moveTo>
                  <a:lnTo>
                    <a:pt x="4816592" y="0"/>
                  </a:lnTo>
                  <a:lnTo>
                    <a:pt x="4816592" y="586648"/>
                  </a:lnTo>
                  <a:lnTo>
                    <a:pt x="0" y="586648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4D7E19D0-8C23-5EA0-9E25-3696F41EF2BC}"/>
                </a:ext>
              </a:extLst>
            </p:cNvPr>
            <p:cNvSpPr txBox="1"/>
            <p:nvPr/>
          </p:nvSpPr>
          <p:spPr>
            <a:xfrm>
              <a:off x="0" y="-38100"/>
              <a:ext cx="4816593" cy="624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9E058617-5AFC-8600-7C6B-7710371D6558}"/>
              </a:ext>
            </a:extLst>
          </p:cNvPr>
          <p:cNvSpPr txBox="1"/>
          <p:nvPr/>
        </p:nvSpPr>
        <p:spPr>
          <a:xfrm>
            <a:off x="613236" y="237653"/>
            <a:ext cx="3828821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33" b="1" spc="66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ANALYSIS -1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4183065F-D7C5-9EA2-454D-C52F4D695039}"/>
              </a:ext>
            </a:extLst>
          </p:cNvPr>
          <p:cNvSpPr/>
          <p:nvPr/>
        </p:nvSpPr>
        <p:spPr>
          <a:xfrm>
            <a:off x="4609045" y="64461"/>
            <a:ext cx="0" cy="9450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62EAE533-672F-19D2-419B-E80634EFFA9A}"/>
              </a:ext>
            </a:extLst>
          </p:cNvPr>
          <p:cNvSpPr txBox="1"/>
          <p:nvPr/>
        </p:nvSpPr>
        <p:spPr>
          <a:xfrm>
            <a:off x="5293475" y="295649"/>
            <a:ext cx="6212725" cy="575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73"/>
              </a:lnSpc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Mapping Delivery–Installation Scenarios Revealed a Clear Preference for Timely Coordination</a:t>
            </a:r>
          </a:p>
        </p:txBody>
      </p:sp>
      <p:graphicFrame>
        <p:nvGraphicFramePr>
          <p:cNvPr id="23" name="Table 2">
            <a:extLst>
              <a:ext uri="{FF2B5EF4-FFF2-40B4-BE49-F238E27FC236}">
                <a16:creationId xmlns:a16="http://schemas.microsoft.com/office/drawing/2014/main" id="{D95C342E-F92C-1E71-26A0-F1871DE9D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19069"/>
              </p:ext>
            </p:extLst>
          </p:nvPr>
        </p:nvGraphicFramePr>
        <p:xfrm>
          <a:off x="6453464" y="1298593"/>
          <a:ext cx="4915333" cy="3550057"/>
        </p:xfrm>
        <a:graphic>
          <a:graphicData uri="http://schemas.openxmlformats.org/drawingml/2006/table">
            <a:tbl>
              <a:tblPr/>
              <a:tblGrid>
                <a:gridCol w="1368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Delivery/Installation</a:t>
                      </a:r>
                      <a:b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Promised vs Actual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Early Installation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On-time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Late Installation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31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Early Delivery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31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On-time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31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Late Delivery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45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" name="Picture 80">
            <a:extLst>
              <a:ext uri="{FF2B5EF4-FFF2-40B4-BE49-F238E27FC236}">
                <a16:creationId xmlns:a16="http://schemas.microsoft.com/office/drawing/2014/main" id="{478FA810-F833-F1D5-69AA-95329454F7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6" y="2069493"/>
            <a:ext cx="432000" cy="432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8637EE2-ED4F-BD1E-6386-B94CFF044F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70" y="1473186"/>
            <a:ext cx="180000" cy="180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DF969B8-12D7-9EE0-9390-6051A9E7E5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59" y="1360479"/>
            <a:ext cx="396000" cy="396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5C9D4A0-0E07-9253-3AFC-1763DE504A0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89" y="2069493"/>
            <a:ext cx="432000" cy="432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022E6BF-08C4-7F53-8873-87BD61E5B2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60" y="1507346"/>
            <a:ext cx="180000" cy="180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D6BEA78-C3FE-AB0A-BAFC-26C0E5FB851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28" y="1386172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1BF687C9-FD64-BFBE-E25A-B55788C6D356}"/>
              </a:ext>
            </a:extLst>
          </p:cNvPr>
          <p:cNvSpPr txBox="1"/>
          <p:nvPr/>
        </p:nvSpPr>
        <p:spPr>
          <a:xfrm>
            <a:off x="961813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5F2E1FE-792E-4CC0-C4A8-B357A384A0AA}"/>
              </a:ext>
            </a:extLst>
          </p:cNvPr>
          <p:cNvSpPr txBox="1"/>
          <p:nvPr/>
        </p:nvSpPr>
        <p:spPr>
          <a:xfrm>
            <a:off x="1571675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FCC01ED-9164-B3C1-56F9-9BDD04844406}"/>
              </a:ext>
            </a:extLst>
          </p:cNvPr>
          <p:cNvSpPr txBox="1"/>
          <p:nvPr/>
        </p:nvSpPr>
        <p:spPr>
          <a:xfrm>
            <a:off x="2181537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4BA201-D8E2-C19C-DEA5-4571681CA013}"/>
              </a:ext>
            </a:extLst>
          </p:cNvPr>
          <p:cNvSpPr txBox="1"/>
          <p:nvPr/>
        </p:nvSpPr>
        <p:spPr>
          <a:xfrm>
            <a:off x="3401261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9E049A-7941-D2C4-535F-D5834B349E1C}"/>
              </a:ext>
            </a:extLst>
          </p:cNvPr>
          <p:cNvSpPr txBox="1"/>
          <p:nvPr/>
        </p:nvSpPr>
        <p:spPr>
          <a:xfrm>
            <a:off x="4011123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D8E597-E6DB-0B62-1301-8954D4318DD5}"/>
              </a:ext>
            </a:extLst>
          </p:cNvPr>
          <p:cNvSpPr txBox="1"/>
          <p:nvPr/>
        </p:nvSpPr>
        <p:spPr>
          <a:xfrm>
            <a:off x="4620985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44111CC-92C6-61EF-1FA7-1705F14D4F59}"/>
              </a:ext>
            </a:extLst>
          </p:cNvPr>
          <p:cNvSpPr txBox="1"/>
          <p:nvPr/>
        </p:nvSpPr>
        <p:spPr>
          <a:xfrm>
            <a:off x="2791399" y="1718284"/>
            <a:ext cx="5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8678140-CF41-3E8D-AD6F-A0FBB4B4C38D}"/>
              </a:ext>
            </a:extLst>
          </p:cNvPr>
          <p:cNvSpPr txBox="1"/>
          <p:nvPr/>
        </p:nvSpPr>
        <p:spPr>
          <a:xfrm>
            <a:off x="5165531" y="1667485"/>
            <a:ext cx="51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D8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870DF56-E029-1202-973E-8DD4A8A68F2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65" y="2069493"/>
            <a:ext cx="432000" cy="432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29951D2-DB3E-C22A-1D12-613F58D6ACB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35" y="2815206"/>
            <a:ext cx="432000" cy="432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B5FED74-C707-D452-3C27-82B98F07E8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34" y="2815206"/>
            <a:ext cx="432000" cy="432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31D9070-CC40-251E-8038-C4E090CE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8" y="2810822"/>
            <a:ext cx="432000" cy="432000"/>
          </a:xfrm>
          <a:prstGeom prst="rect">
            <a:avLst/>
          </a:prstGeom>
        </p:spPr>
      </p:pic>
      <p:pic>
        <p:nvPicPr>
          <p:cNvPr id="99" name="Graphic 98" descr="Checkmark with solid fill">
            <a:extLst>
              <a:ext uri="{FF2B5EF4-FFF2-40B4-BE49-F238E27FC236}">
                <a16:creationId xmlns:a16="http://schemas.microsoft.com/office/drawing/2014/main" id="{245570C9-0E8E-8185-AABE-698271F56B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66175" y="2081270"/>
            <a:ext cx="262553" cy="262553"/>
          </a:xfrm>
          <a:prstGeom prst="rect">
            <a:avLst/>
          </a:prstGeom>
        </p:spPr>
      </p:pic>
      <p:pic>
        <p:nvPicPr>
          <p:cNvPr id="100" name="Graphic 99" descr="Checkmark with solid fill">
            <a:extLst>
              <a:ext uri="{FF2B5EF4-FFF2-40B4-BE49-F238E27FC236}">
                <a16:creationId xmlns:a16="http://schemas.microsoft.com/office/drawing/2014/main" id="{D85DC7B4-E201-F9C6-1B32-6F0E9F18AB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34891" y="2036817"/>
            <a:ext cx="262553" cy="262553"/>
          </a:xfrm>
          <a:prstGeom prst="rect">
            <a:avLst/>
          </a:prstGeom>
        </p:spPr>
      </p:pic>
      <p:pic>
        <p:nvPicPr>
          <p:cNvPr id="101" name="Graphic 100" descr="Checkmark with solid fill">
            <a:extLst>
              <a:ext uri="{FF2B5EF4-FFF2-40B4-BE49-F238E27FC236}">
                <a16:creationId xmlns:a16="http://schemas.microsoft.com/office/drawing/2014/main" id="{E959912E-1E0D-F81A-8C89-1DEB718092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7361" y="2764269"/>
            <a:ext cx="262553" cy="262553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D8A98A3-E21E-ADAB-6FE4-63EE59807C5C}"/>
              </a:ext>
            </a:extLst>
          </p:cNvPr>
          <p:cNvCxnSpPr>
            <a:cxnSpLocks/>
          </p:cNvCxnSpPr>
          <p:nvPr/>
        </p:nvCxnSpPr>
        <p:spPr>
          <a:xfrm>
            <a:off x="1174506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30DB26A-F303-B3FF-255B-E7F17E5EB48D}"/>
              </a:ext>
            </a:extLst>
          </p:cNvPr>
          <p:cNvCxnSpPr>
            <a:cxnSpLocks/>
          </p:cNvCxnSpPr>
          <p:nvPr/>
        </p:nvCxnSpPr>
        <p:spPr>
          <a:xfrm>
            <a:off x="1750962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02BA8AD-DC2F-07FB-CDA5-6FC5066D53B2}"/>
              </a:ext>
            </a:extLst>
          </p:cNvPr>
          <p:cNvCxnSpPr>
            <a:cxnSpLocks/>
          </p:cNvCxnSpPr>
          <p:nvPr/>
        </p:nvCxnSpPr>
        <p:spPr>
          <a:xfrm>
            <a:off x="2339059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53A45D6-FAF9-3F5C-1EFA-B62615992BBC}"/>
              </a:ext>
            </a:extLst>
          </p:cNvPr>
          <p:cNvCxnSpPr>
            <a:cxnSpLocks/>
          </p:cNvCxnSpPr>
          <p:nvPr/>
        </p:nvCxnSpPr>
        <p:spPr>
          <a:xfrm>
            <a:off x="2974096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0CB5F8F-5892-E232-BA88-99AE10B9BA93}"/>
              </a:ext>
            </a:extLst>
          </p:cNvPr>
          <p:cNvCxnSpPr>
            <a:cxnSpLocks/>
          </p:cNvCxnSpPr>
          <p:nvPr/>
        </p:nvCxnSpPr>
        <p:spPr>
          <a:xfrm>
            <a:off x="3540154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F0F48AE-0862-A212-9A6E-9C10582DC4FD}"/>
              </a:ext>
            </a:extLst>
          </p:cNvPr>
          <p:cNvCxnSpPr>
            <a:cxnSpLocks/>
          </p:cNvCxnSpPr>
          <p:nvPr/>
        </p:nvCxnSpPr>
        <p:spPr>
          <a:xfrm>
            <a:off x="4169184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5EDFDE2-C248-A610-939E-1A2C5041EA69}"/>
              </a:ext>
            </a:extLst>
          </p:cNvPr>
          <p:cNvCxnSpPr>
            <a:cxnSpLocks/>
          </p:cNvCxnSpPr>
          <p:nvPr/>
        </p:nvCxnSpPr>
        <p:spPr>
          <a:xfrm>
            <a:off x="4783235" y="2072406"/>
            <a:ext cx="0" cy="25200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  <a:alpha val="3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Graphic 110" descr="Close with solid fill">
            <a:extLst>
              <a:ext uri="{FF2B5EF4-FFF2-40B4-BE49-F238E27FC236}">
                <a16:creationId xmlns:a16="http://schemas.microsoft.com/office/drawing/2014/main" id="{74A1C6D7-9383-8668-8E94-0ECB13AA2B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41414" y="2766295"/>
            <a:ext cx="300697" cy="300697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9EAF8A1-40CD-AF88-0877-5860B0053A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6" y="3451662"/>
            <a:ext cx="432000" cy="432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69EF4957-1337-7834-F775-5EE5C0A62D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5" y="4136910"/>
            <a:ext cx="432000" cy="432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9D58633C-48F5-28C6-5A15-ABB54AAB00F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64" y="3477218"/>
            <a:ext cx="432000" cy="432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237C72F-A600-07FD-E57C-432502FF11E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90" y="4157440"/>
            <a:ext cx="432000" cy="432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47866E0-7DCF-AFEC-6A60-982A9F1AC3A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34" y="3477218"/>
            <a:ext cx="432000" cy="432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4D95A55-EEC3-1491-1CAE-1EB85D7AAED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5" y="4121272"/>
            <a:ext cx="432000" cy="432000"/>
          </a:xfrm>
          <a:prstGeom prst="rect">
            <a:avLst/>
          </a:prstGeom>
        </p:spPr>
      </p:pic>
      <p:pic>
        <p:nvPicPr>
          <p:cNvPr id="118" name="Graphic 117" descr="Checkmark with solid fill">
            <a:extLst>
              <a:ext uri="{FF2B5EF4-FFF2-40B4-BE49-F238E27FC236}">
                <a16:creationId xmlns:a16="http://schemas.microsoft.com/office/drawing/2014/main" id="{965AE756-6744-2DC4-4E53-CEA1E8B0BA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64375" y="3421164"/>
            <a:ext cx="262553" cy="262553"/>
          </a:xfrm>
          <a:prstGeom prst="rect">
            <a:avLst/>
          </a:prstGeom>
        </p:spPr>
      </p:pic>
      <p:pic>
        <p:nvPicPr>
          <p:cNvPr id="120" name="Graphic 119" descr="Checkmark with solid fill">
            <a:extLst>
              <a:ext uri="{FF2B5EF4-FFF2-40B4-BE49-F238E27FC236}">
                <a16:creationId xmlns:a16="http://schemas.microsoft.com/office/drawing/2014/main" id="{061C8ECB-8A8B-001F-91FC-E988D43A28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31833" y="3403174"/>
            <a:ext cx="262553" cy="262553"/>
          </a:xfrm>
          <a:prstGeom prst="rect">
            <a:avLst/>
          </a:prstGeom>
        </p:spPr>
      </p:pic>
      <p:pic>
        <p:nvPicPr>
          <p:cNvPr id="121" name="Graphic 120" descr="Checkmark with solid fill">
            <a:extLst>
              <a:ext uri="{FF2B5EF4-FFF2-40B4-BE49-F238E27FC236}">
                <a16:creationId xmlns:a16="http://schemas.microsoft.com/office/drawing/2014/main" id="{A1F5E971-D1DB-B482-9207-8DE9DC8A5A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3513" y="4067129"/>
            <a:ext cx="262553" cy="26255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66A2CD1-9B18-A863-1C71-0CB115B67C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27" y="2031017"/>
            <a:ext cx="461687" cy="46168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3DF63F6-6DBB-0D73-7967-0C282C47DA1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04" y="2702823"/>
            <a:ext cx="461687" cy="46168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7CCBE93-6829-9143-9992-CD9638F12A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51" y="3425013"/>
            <a:ext cx="496800" cy="496800"/>
          </a:xfrm>
          <a:prstGeom prst="rect">
            <a:avLst/>
          </a:prstGeom>
        </p:spPr>
      </p:pic>
      <p:pic>
        <p:nvPicPr>
          <p:cNvPr id="127" name="Graphic 126" descr="Close with solid fill">
            <a:extLst>
              <a:ext uri="{FF2B5EF4-FFF2-40B4-BE49-F238E27FC236}">
                <a16:creationId xmlns:a16="http://schemas.microsoft.com/office/drawing/2014/main" id="{86624BAC-74F4-01B8-B3DA-35729CE94E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6447" y="4058388"/>
            <a:ext cx="300697" cy="30069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AC0636A-9816-403C-9B7B-4E59C212FD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64" y="4104979"/>
            <a:ext cx="461687" cy="461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DC0547-6A32-821D-7941-0B3B46FBBD81}"/>
              </a:ext>
            </a:extLst>
          </p:cNvPr>
          <p:cNvSpPr txBox="1"/>
          <p:nvPr/>
        </p:nvSpPr>
        <p:spPr>
          <a:xfrm>
            <a:off x="6537593" y="4873953"/>
            <a:ext cx="493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Metric: NPS score; Study period: 2021 March to 2022 April</a:t>
            </a:r>
          </a:p>
        </p:txBody>
      </p:sp>
    </p:spTree>
    <p:extLst>
      <p:ext uri="{BB962C8B-B14F-4D97-AF65-F5344CB8AC3E}">
        <p14:creationId xmlns:p14="http://schemas.microsoft.com/office/powerpoint/2010/main" val="309810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93AC-9744-3DFA-10D0-48BA03ACB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D9EE313D-9923-EB03-B45E-4F8BBC3EEE39}"/>
              </a:ext>
            </a:extLst>
          </p:cNvPr>
          <p:cNvSpPr txBox="1"/>
          <p:nvPr/>
        </p:nvSpPr>
        <p:spPr>
          <a:xfrm>
            <a:off x="512635" y="5592960"/>
            <a:ext cx="4933143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Delivery–Installation gap is key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Promise adherence drives satisfaction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Product type has minimal impact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3F76060-CD69-D30A-764E-8DD2195D1A20}"/>
              </a:ext>
            </a:extLst>
          </p:cNvPr>
          <p:cNvGrpSpPr/>
          <p:nvPr/>
        </p:nvGrpSpPr>
        <p:grpSpPr>
          <a:xfrm>
            <a:off x="10465996" y="4991474"/>
            <a:ext cx="2658220" cy="2658220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07AD989-DDAD-6C35-BECB-1118B9EA21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FF75B50-35B3-AB16-F5C1-DA71978CF64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A873711-8775-1EF6-F26F-B31C90CA6252}"/>
              </a:ext>
            </a:extLst>
          </p:cNvPr>
          <p:cNvSpPr txBox="1"/>
          <p:nvPr/>
        </p:nvSpPr>
        <p:spPr>
          <a:xfrm>
            <a:off x="6307635" y="5592960"/>
            <a:ext cx="5506993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Waterfall chart reveals NPS lift by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1400 Bps increase in NPS post the introduction of dynamic reschedule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Waterfall visualization for weekly reviews to track improvements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940BB32-B84A-E04D-ADCC-88573F671184}"/>
              </a:ext>
            </a:extLst>
          </p:cNvPr>
          <p:cNvSpPr txBox="1"/>
          <p:nvPr/>
        </p:nvSpPr>
        <p:spPr>
          <a:xfrm>
            <a:off x="512635" y="5278387"/>
            <a:ext cx="4933143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00000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Top Drivers of NPS driver model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1ADE6F4-62F9-A9BE-6548-FB860BE81E72}"/>
              </a:ext>
            </a:extLst>
          </p:cNvPr>
          <p:cNvSpPr txBox="1"/>
          <p:nvPr/>
        </p:nvSpPr>
        <p:spPr>
          <a:xfrm>
            <a:off x="6307636" y="5278387"/>
            <a:ext cx="5271128" cy="258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dirty="0">
                <a:solidFill>
                  <a:srgbClr val="000000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Tracking NPS Movement Through Key Drivers</a:t>
            </a: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2D3A9D76-1C24-C8CC-C534-F73DF9AAAC92}"/>
              </a:ext>
            </a:extLst>
          </p:cNvPr>
          <p:cNvGrpSpPr/>
          <p:nvPr/>
        </p:nvGrpSpPr>
        <p:grpSpPr>
          <a:xfrm>
            <a:off x="0" y="0"/>
            <a:ext cx="12192000" cy="1091784"/>
            <a:chOff x="0" y="0"/>
            <a:chExt cx="4816593" cy="5866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A9FA38D8-65D1-F4F0-CE6F-237B9027908D}"/>
                </a:ext>
              </a:extLst>
            </p:cNvPr>
            <p:cNvSpPr/>
            <p:nvPr/>
          </p:nvSpPr>
          <p:spPr>
            <a:xfrm>
              <a:off x="0" y="0"/>
              <a:ext cx="4816592" cy="586648"/>
            </a:xfrm>
            <a:custGeom>
              <a:avLst/>
              <a:gdLst/>
              <a:ahLst/>
              <a:cxnLst/>
              <a:rect l="l" t="t" r="r" b="b"/>
              <a:pathLst>
                <a:path w="4816592" h="586648">
                  <a:moveTo>
                    <a:pt x="0" y="0"/>
                  </a:moveTo>
                  <a:lnTo>
                    <a:pt x="4816592" y="0"/>
                  </a:lnTo>
                  <a:lnTo>
                    <a:pt x="4816592" y="586648"/>
                  </a:lnTo>
                  <a:lnTo>
                    <a:pt x="0" y="586648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37971F3E-E665-B3D9-C191-1B34AF59B93C}"/>
                </a:ext>
              </a:extLst>
            </p:cNvPr>
            <p:cNvSpPr txBox="1"/>
            <p:nvPr/>
          </p:nvSpPr>
          <p:spPr>
            <a:xfrm>
              <a:off x="0" y="-38100"/>
              <a:ext cx="4816593" cy="624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3FADC1F2-25A8-F9FD-7CD4-60C977399983}"/>
              </a:ext>
            </a:extLst>
          </p:cNvPr>
          <p:cNvSpPr txBox="1"/>
          <p:nvPr/>
        </p:nvSpPr>
        <p:spPr>
          <a:xfrm>
            <a:off x="613236" y="237653"/>
            <a:ext cx="3828821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33" b="1" spc="66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ANALYSIS - 2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29AACF9F-2079-0D4A-79A1-37C2F966A1F3}"/>
              </a:ext>
            </a:extLst>
          </p:cNvPr>
          <p:cNvSpPr/>
          <p:nvPr/>
        </p:nvSpPr>
        <p:spPr>
          <a:xfrm>
            <a:off x="4609045" y="64461"/>
            <a:ext cx="0" cy="9450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00324957-9387-FAB9-E2CA-AC05CEFFE427}"/>
              </a:ext>
            </a:extLst>
          </p:cNvPr>
          <p:cNvSpPr txBox="1"/>
          <p:nvPr/>
        </p:nvSpPr>
        <p:spPr>
          <a:xfrm>
            <a:off x="4966139" y="240033"/>
            <a:ext cx="6828967" cy="575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73"/>
              </a:lnSpc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Pilot on Dynamic Rescheduling for Early Deliveries — Outcomes Tracked and Explained Through an NPS Driver Model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189716-2E61-9E3C-9D55-1938E386A3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021828"/>
              </p:ext>
            </p:extLst>
          </p:nvPr>
        </p:nvGraphicFramePr>
        <p:xfrm>
          <a:off x="469331" y="1247188"/>
          <a:ext cx="5019989" cy="374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 12">
            <a:extLst>
              <a:ext uri="{FF2B5EF4-FFF2-40B4-BE49-F238E27FC236}">
                <a16:creationId xmlns:a16="http://schemas.microsoft.com/office/drawing/2014/main" id="{828C0F74-7058-8BBE-7037-4610B1897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544143"/>
              </p:ext>
            </p:extLst>
          </p:nvPr>
        </p:nvGraphicFramePr>
        <p:xfrm>
          <a:off x="6558775" y="1254093"/>
          <a:ext cx="5019989" cy="374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543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152D-A8D4-2ABE-ED96-45F574F0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>
            <a:extLst>
              <a:ext uri="{FF2B5EF4-FFF2-40B4-BE49-F238E27FC236}">
                <a16:creationId xmlns:a16="http://schemas.microsoft.com/office/drawing/2014/main" id="{98213455-6801-9029-C6BE-1A301986C1D3}"/>
              </a:ext>
            </a:extLst>
          </p:cNvPr>
          <p:cNvGrpSpPr/>
          <p:nvPr/>
        </p:nvGrpSpPr>
        <p:grpSpPr>
          <a:xfrm>
            <a:off x="10465996" y="4991474"/>
            <a:ext cx="2658220" cy="2658220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A466283-65B1-0720-24AD-D9B5F6BFEEC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6F6F6"/>
              </a:solidFill>
              <a:prstDash val="solid"/>
              <a:miter/>
            </a:ln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E8744BE-CFBE-E24F-BC65-FD8B8C76540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7" name="Group 3">
            <a:extLst>
              <a:ext uri="{FF2B5EF4-FFF2-40B4-BE49-F238E27FC236}">
                <a16:creationId xmlns:a16="http://schemas.microsoft.com/office/drawing/2014/main" id="{6A7994DD-3054-840A-6C4A-FD672D03DE16}"/>
              </a:ext>
            </a:extLst>
          </p:cNvPr>
          <p:cNvGrpSpPr/>
          <p:nvPr/>
        </p:nvGrpSpPr>
        <p:grpSpPr>
          <a:xfrm>
            <a:off x="0" y="0"/>
            <a:ext cx="12192000" cy="1091784"/>
            <a:chOff x="0" y="0"/>
            <a:chExt cx="4816593" cy="586648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FA235ABF-CB0C-DC80-0DA3-3F32B1850047}"/>
                </a:ext>
              </a:extLst>
            </p:cNvPr>
            <p:cNvSpPr/>
            <p:nvPr/>
          </p:nvSpPr>
          <p:spPr>
            <a:xfrm>
              <a:off x="0" y="0"/>
              <a:ext cx="4816592" cy="586648"/>
            </a:xfrm>
            <a:custGeom>
              <a:avLst/>
              <a:gdLst/>
              <a:ahLst/>
              <a:cxnLst/>
              <a:rect l="l" t="t" r="r" b="b"/>
              <a:pathLst>
                <a:path w="4816592" h="586648">
                  <a:moveTo>
                    <a:pt x="0" y="0"/>
                  </a:moveTo>
                  <a:lnTo>
                    <a:pt x="4816592" y="0"/>
                  </a:lnTo>
                  <a:lnTo>
                    <a:pt x="4816592" y="586648"/>
                  </a:lnTo>
                  <a:lnTo>
                    <a:pt x="0" y="586648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8D17AF14-2448-EFE5-0502-8DB8649A20B9}"/>
                </a:ext>
              </a:extLst>
            </p:cNvPr>
            <p:cNvSpPr txBox="1"/>
            <p:nvPr/>
          </p:nvSpPr>
          <p:spPr>
            <a:xfrm>
              <a:off x="0" y="-38100"/>
              <a:ext cx="4816593" cy="624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BB743EA3-3ECD-BA03-27B3-7FBFED0850FF}"/>
              </a:ext>
            </a:extLst>
          </p:cNvPr>
          <p:cNvSpPr txBox="1"/>
          <p:nvPr/>
        </p:nvSpPr>
        <p:spPr>
          <a:xfrm>
            <a:off x="613236" y="237653"/>
            <a:ext cx="3828821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6"/>
              </a:lnSpc>
            </a:pPr>
            <a:r>
              <a:rPr lang="en-US" sz="3333" b="1" spc="66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SOLUTION</a:t>
            </a:r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B03203C3-4D82-F6A6-245F-C0CC2FE89A9C}"/>
              </a:ext>
            </a:extLst>
          </p:cNvPr>
          <p:cNvSpPr/>
          <p:nvPr/>
        </p:nvSpPr>
        <p:spPr>
          <a:xfrm>
            <a:off x="4609045" y="64461"/>
            <a:ext cx="0" cy="9450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7C5C55D1-AE7E-2E44-EA69-421540E55689}"/>
              </a:ext>
            </a:extLst>
          </p:cNvPr>
          <p:cNvSpPr txBox="1"/>
          <p:nvPr/>
        </p:nvSpPr>
        <p:spPr>
          <a:xfrm>
            <a:off x="5088521" y="132187"/>
            <a:ext cx="6931293" cy="87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73"/>
              </a:lnSpc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Identified four core issues across the post-purchase journey and implemented targeted solutions. These drove clearer ownership, faster resolution, and a significant uplift in customer satisfaction.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7A032AE-BB3A-224F-7484-C9A8696DC54B}"/>
              </a:ext>
            </a:extLst>
          </p:cNvPr>
          <p:cNvGrpSpPr/>
          <p:nvPr/>
        </p:nvGrpSpPr>
        <p:grpSpPr>
          <a:xfrm>
            <a:off x="2177233" y="1418442"/>
            <a:ext cx="2911289" cy="621813"/>
            <a:chOff x="0" y="0"/>
            <a:chExt cx="1150139" cy="245655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75936E75-BA5B-42E6-58AC-7E7D5B625B3B}"/>
                </a:ext>
              </a:extLst>
            </p:cNvPr>
            <p:cNvSpPr/>
            <p:nvPr/>
          </p:nvSpPr>
          <p:spPr>
            <a:xfrm>
              <a:off x="0" y="0"/>
              <a:ext cx="1150139" cy="245655"/>
            </a:xfrm>
            <a:custGeom>
              <a:avLst/>
              <a:gdLst/>
              <a:ahLst/>
              <a:cxnLst/>
              <a:rect l="l" t="t" r="r" b="b"/>
              <a:pathLst>
                <a:path w="1150139" h="245655">
                  <a:moveTo>
                    <a:pt x="106371" y="0"/>
                  </a:moveTo>
                  <a:lnTo>
                    <a:pt x="1043768" y="0"/>
                  </a:lnTo>
                  <a:cubicBezTo>
                    <a:pt x="1071979" y="0"/>
                    <a:pt x="1099035" y="11207"/>
                    <a:pt x="1118983" y="31155"/>
                  </a:cubicBezTo>
                  <a:cubicBezTo>
                    <a:pt x="1138932" y="51104"/>
                    <a:pt x="1150139" y="78160"/>
                    <a:pt x="1150139" y="106371"/>
                  </a:cubicBezTo>
                  <a:lnTo>
                    <a:pt x="1150139" y="139284"/>
                  </a:lnTo>
                  <a:cubicBezTo>
                    <a:pt x="1150139" y="198031"/>
                    <a:pt x="1102515" y="245655"/>
                    <a:pt x="1043768" y="245655"/>
                  </a:cubicBezTo>
                  <a:lnTo>
                    <a:pt x="106371" y="245655"/>
                  </a:lnTo>
                  <a:cubicBezTo>
                    <a:pt x="78160" y="245655"/>
                    <a:pt x="51104" y="234448"/>
                    <a:pt x="31155" y="214499"/>
                  </a:cubicBezTo>
                  <a:cubicBezTo>
                    <a:pt x="11207" y="194551"/>
                    <a:pt x="0" y="167495"/>
                    <a:pt x="0" y="139284"/>
                  </a:cubicBezTo>
                  <a:lnTo>
                    <a:pt x="0" y="106371"/>
                  </a:lnTo>
                  <a:cubicBezTo>
                    <a:pt x="0" y="78160"/>
                    <a:pt x="11207" y="51104"/>
                    <a:pt x="31155" y="31155"/>
                  </a:cubicBezTo>
                  <a:cubicBezTo>
                    <a:pt x="51104" y="11207"/>
                    <a:pt x="78160" y="0"/>
                    <a:pt x="106371" y="0"/>
                  </a:cubicBezTo>
                  <a:close/>
                </a:path>
              </a:pathLst>
            </a:custGeom>
            <a:solidFill>
              <a:srgbClr val="FFD944"/>
            </a:solidFill>
            <a:ln w="38100" cap="rnd">
              <a:solidFill>
                <a:srgbClr val="FFD944"/>
              </a:solidFill>
              <a:prstDash val="solid"/>
              <a:round/>
            </a:ln>
          </p:spPr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38A8AEB2-8647-B136-EFFE-4728965F1080}"/>
                </a:ext>
              </a:extLst>
            </p:cNvPr>
            <p:cNvSpPr txBox="1"/>
            <p:nvPr/>
          </p:nvSpPr>
          <p:spPr>
            <a:xfrm>
              <a:off x="0" y="-47625"/>
              <a:ext cx="1150139" cy="2932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r>
                <a:rPr lang="en-US" sz="1666" b="1" dirty="0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Issues Identified</a:t>
              </a:r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984DC213-D0A5-0E29-9F3D-F841B443858F}"/>
              </a:ext>
            </a:extLst>
          </p:cNvPr>
          <p:cNvGrpSpPr/>
          <p:nvPr/>
        </p:nvGrpSpPr>
        <p:grpSpPr>
          <a:xfrm>
            <a:off x="5338468" y="1418442"/>
            <a:ext cx="2911289" cy="621813"/>
            <a:chOff x="0" y="0"/>
            <a:chExt cx="1150139" cy="245655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97F9097-081F-5215-7B30-05F474D07E90}"/>
                </a:ext>
              </a:extLst>
            </p:cNvPr>
            <p:cNvSpPr/>
            <p:nvPr/>
          </p:nvSpPr>
          <p:spPr>
            <a:xfrm>
              <a:off x="0" y="0"/>
              <a:ext cx="1150139" cy="245655"/>
            </a:xfrm>
            <a:custGeom>
              <a:avLst/>
              <a:gdLst/>
              <a:ahLst/>
              <a:cxnLst/>
              <a:rect l="l" t="t" r="r" b="b"/>
              <a:pathLst>
                <a:path w="1150139" h="245655">
                  <a:moveTo>
                    <a:pt x="106371" y="0"/>
                  </a:moveTo>
                  <a:lnTo>
                    <a:pt x="1043768" y="0"/>
                  </a:lnTo>
                  <a:cubicBezTo>
                    <a:pt x="1071979" y="0"/>
                    <a:pt x="1099035" y="11207"/>
                    <a:pt x="1118983" y="31155"/>
                  </a:cubicBezTo>
                  <a:cubicBezTo>
                    <a:pt x="1138932" y="51104"/>
                    <a:pt x="1150139" y="78160"/>
                    <a:pt x="1150139" y="106371"/>
                  </a:cubicBezTo>
                  <a:lnTo>
                    <a:pt x="1150139" y="139284"/>
                  </a:lnTo>
                  <a:cubicBezTo>
                    <a:pt x="1150139" y="198031"/>
                    <a:pt x="1102515" y="245655"/>
                    <a:pt x="1043768" y="245655"/>
                  </a:cubicBezTo>
                  <a:lnTo>
                    <a:pt x="106371" y="245655"/>
                  </a:lnTo>
                  <a:cubicBezTo>
                    <a:pt x="78160" y="245655"/>
                    <a:pt x="51104" y="234448"/>
                    <a:pt x="31155" y="214499"/>
                  </a:cubicBezTo>
                  <a:cubicBezTo>
                    <a:pt x="11207" y="194551"/>
                    <a:pt x="0" y="167495"/>
                    <a:pt x="0" y="139284"/>
                  </a:cubicBezTo>
                  <a:lnTo>
                    <a:pt x="0" y="106371"/>
                  </a:lnTo>
                  <a:cubicBezTo>
                    <a:pt x="0" y="78160"/>
                    <a:pt x="11207" y="51104"/>
                    <a:pt x="31155" y="31155"/>
                  </a:cubicBezTo>
                  <a:cubicBezTo>
                    <a:pt x="51104" y="11207"/>
                    <a:pt x="78160" y="0"/>
                    <a:pt x="106371" y="0"/>
                  </a:cubicBezTo>
                  <a:close/>
                </a:path>
              </a:pathLst>
            </a:custGeom>
            <a:solidFill>
              <a:srgbClr val="FFD944"/>
            </a:solidFill>
            <a:ln w="38100" cap="rnd">
              <a:solidFill>
                <a:srgbClr val="FFD944"/>
              </a:solidFill>
              <a:prstDash val="solid"/>
              <a:round/>
            </a:ln>
          </p:spPr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4A72E61D-8785-9057-CC91-D9A7025EA321}"/>
                </a:ext>
              </a:extLst>
            </p:cNvPr>
            <p:cNvSpPr txBox="1"/>
            <p:nvPr/>
          </p:nvSpPr>
          <p:spPr>
            <a:xfrm>
              <a:off x="0" y="-47625"/>
              <a:ext cx="1150139" cy="2932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r>
                <a:rPr lang="en-US" sz="1666" b="1" dirty="0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Solutions implemented</a:t>
              </a: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B4F19B23-9E9C-D477-9F97-D3AE7F9F8C9C}"/>
              </a:ext>
            </a:extLst>
          </p:cNvPr>
          <p:cNvGrpSpPr/>
          <p:nvPr/>
        </p:nvGrpSpPr>
        <p:grpSpPr>
          <a:xfrm>
            <a:off x="8422918" y="1418442"/>
            <a:ext cx="2911289" cy="621813"/>
            <a:chOff x="0" y="0"/>
            <a:chExt cx="1150139" cy="245655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0D69762-30F6-695F-FB08-F4AB63871B9F}"/>
                </a:ext>
              </a:extLst>
            </p:cNvPr>
            <p:cNvSpPr/>
            <p:nvPr/>
          </p:nvSpPr>
          <p:spPr>
            <a:xfrm>
              <a:off x="0" y="0"/>
              <a:ext cx="1150139" cy="245655"/>
            </a:xfrm>
            <a:custGeom>
              <a:avLst/>
              <a:gdLst/>
              <a:ahLst/>
              <a:cxnLst/>
              <a:rect l="l" t="t" r="r" b="b"/>
              <a:pathLst>
                <a:path w="1150139" h="245655">
                  <a:moveTo>
                    <a:pt x="106371" y="0"/>
                  </a:moveTo>
                  <a:lnTo>
                    <a:pt x="1043768" y="0"/>
                  </a:lnTo>
                  <a:cubicBezTo>
                    <a:pt x="1071979" y="0"/>
                    <a:pt x="1099035" y="11207"/>
                    <a:pt x="1118983" y="31155"/>
                  </a:cubicBezTo>
                  <a:cubicBezTo>
                    <a:pt x="1138932" y="51104"/>
                    <a:pt x="1150139" y="78160"/>
                    <a:pt x="1150139" y="106371"/>
                  </a:cubicBezTo>
                  <a:lnTo>
                    <a:pt x="1150139" y="139284"/>
                  </a:lnTo>
                  <a:cubicBezTo>
                    <a:pt x="1150139" y="198031"/>
                    <a:pt x="1102515" y="245655"/>
                    <a:pt x="1043768" y="245655"/>
                  </a:cubicBezTo>
                  <a:lnTo>
                    <a:pt x="106371" y="245655"/>
                  </a:lnTo>
                  <a:cubicBezTo>
                    <a:pt x="78160" y="245655"/>
                    <a:pt x="51104" y="234448"/>
                    <a:pt x="31155" y="214499"/>
                  </a:cubicBezTo>
                  <a:cubicBezTo>
                    <a:pt x="11207" y="194551"/>
                    <a:pt x="0" y="167495"/>
                    <a:pt x="0" y="139284"/>
                  </a:cubicBezTo>
                  <a:lnTo>
                    <a:pt x="0" y="106371"/>
                  </a:lnTo>
                  <a:cubicBezTo>
                    <a:pt x="0" y="78160"/>
                    <a:pt x="11207" y="51104"/>
                    <a:pt x="31155" y="31155"/>
                  </a:cubicBezTo>
                  <a:cubicBezTo>
                    <a:pt x="51104" y="11207"/>
                    <a:pt x="78160" y="0"/>
                    <a:pt x="106371" y="0"/>
                  </a:cubicBezTo>
                  <a:close/>
                </a:path>
              </a:pathLst>
            </a:custGeom>
            <a:solidFill>
              <a:srgbClr val="FFD944"/>
            </a:solidFill>
            <a:ln w="38100" cap="rnd">
              <a:solidFill>
                <a:srgbClr val="FFD944"/>
              </a:solidFill>
              <a:prstDash val="solid"/>
              <a:round/>
            </a:ln>
          </p:spPr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517CC0F3-FBC3-3E94-CE7D-FEF2889C46C9}"/>
                </a:ext>
              </a:extLst>
            </p:cNvPr>
            <p:cNvSpPr txBox="1"/>
            <p:nvPr/>
          </p:nvSpPr>
          <p:spPr>
            <a:xfrm>
              <a:off x="0" y="-47625"/>
              <a:ext cx="1150139" cy="2932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r>
                <a:rPr lang="en-US" sz="1666" b="1" dirty="0">
                  <a:solidFill>
                    <a:srgbClr val="000000"/>
                  </a:solidFill>
                  <a:latin typeface="Lato Bold"/>
                  <a:ea typeface="Lato Bold"/>
                  <a:cs typeface="Lato Bold"/>
                  <a:sym typeface="Lato Bold"/>
                </a:rPr>
                <a:t>Outcomes</a:t>
              </a:r>
            </a:p>
          </p:txBody>
        </p:sp>
      </p:grpSp>
      <p:graphicFrame>
        <p:nvGraphicFramePr>
          <p:cNvPr id="26" name="Table 12">
            <a:extLst>
              <a:ext uri="{FF2B5EF4-FFF2-40B4-BE49-F238E27FC236}">
                <a16:creationId xmlns:a16="http://schemas.microsoft.com/office/drawing/2014/main" id="{1319CDD5-5A52-F147-8DF0-B05DEF8E1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67882"/>
              </p:ext>
            </p:extLst>
          </p:nvPr>
        </p:nvGraphicFramePr>
        <p:xfrm>
          <a:off x="439750" y="2238325"/>
          <a:ext cx="10985198" cy="4370577"/>
        </p:xfrm>
        <a:graphic>
          <a:graphicData uri="http://schemas.openxmlformats.org/drawingml/2006/table">
            <a:tbl>
              <a:tblPr/>
              <a:tblGrid>
                <a:gridCol w="179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9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Installation Timing Mismatch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 Bold"/>
                        </a:rPr>
                        <a:t>A longer gap between delivery &amp; installation leads to customer dissatisfaction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</a:rPr>
                        <a:t>Reduced the early deliveries from 35% to 15% and introduced a dynamic reschedule feature for early deliveries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 Bold"/>
                        </a:rPr>
                        <a:t>1400 bps uplift in NPS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 Bold"/>
                        </a:rPr>
                        <a:t>, improved customer experience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669">
                <a:tc>
                  <a:txBody>
                    <a:bodyPr/>
                    <a:lstStyle/>
                    <a:p>
                      <a:pPr marL="0" algn="ctr" defTabSz="60963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Siloed operations governance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Lato Bold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"/>
                        </a:rPr>
                        <a:t>Delivery and installation teams operated independently with no shared accountability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Reframed reporting to track joint performance and shared customer outcomes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  <a:sym typeface="Lato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"/>
                        </a:rPr>
                        <a:t>Greater alignment, post purchase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Lato Bold"/>
                          <a:cs typeface="Lato Bold"/>
                          <a:sym typeface="Lato"/>
                        </a:rPr>
                        <a:t>issues resolution time reduce by 25%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194">
                <a:tc>
                  <a:txBody>
                    <a:bodyPr/>
                    <a:lstStyle/>
                    <a:p>
                      <a:pPr marL="0" algn="ctr" defTabSz="60963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Low Visibility into Drivers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Lato Bold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No structured method to identify what drives NPS changes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Built regression-based NPS driver model and integrated it into weekly reviews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Data-driven decisions, proactive ops management, </a:t>
                      </a:r>
                      <a:r>
                        <a:rPr lang="en-US" sz="1400" b="1" dirty="0"/>
                        <a:t>~$3M revenue impact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194">
                <a:tc>
                  <a:txBody>
                    <a:bodyPr/>
                    <a:lstStyle/>
                    <a:p>
                      <a:pPr marL="0" algn="ctr" defTabSz="60963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One survey for the end-to-end journey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Lato Bold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Customer feedback survey failed to capture delivery-installation gap or overall journey experience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Implemented a unified post-purchase survey covering end-to-end journey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defTabSz="609630" rtl="0" eaLnBrk="1" latinLnBrk="0" hangingPunct="1">
                        <a:lnSpc>
                          <a:spcPct val="100000"/>
                        </a:lnSpc>
                        <a:buFont typeface="Arial"/>
                        <a:buNone/>
                        <a:defRPr/>
                      </a:pPr>
                      <a:r>
                        <a:rPr lang="en-US" sz="1400" dirty="0"/>
                        <a:t>Better insight attribution, improved issue ownership, enhanced customer voice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Lato Bold"/>
                        <a:cs typeface="Lato Bold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5E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0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894980" y="0"/>
            <a:ext cx="3611221" cy="8014953"/>
            <a:chOff x="0" y="0"/>
            <a:chExt cx="2858770" cy="6344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2"/>
              <a:stretch>
                <a:fillRect l="-103496" r="-129630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1506200" y="4739458"/>
            <a:ext cx="685800" cy="2118542"/>
            <a:chOff x="0" y="0"/>
            <a:chExt cx="812800" cy="2510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510865"/>
            </a:xfrm>
            <a:custGeom>
              <a:avLst/>
              <a:gdLst/>
              <a:ahLst/>
              <a:cxnLst/>
              <a:rect l="l" t="t" r="r" b="b"/>
              <a:pathLst>
                <a:path w="812800" h="2510865">
                  <a:moveTo>
                    <a:pt x="0" y="0"/>
                  </a:moveTo>
                  <a:lnTo>
                    <a:pt x="812800" y="0"/>
                  </a:lnTo>
                  <a:lnTo>
                    <a:pt x="812800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2548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" y="4739458"/>
            <a:ext cx="7894979" cy="2118542"/>
            <a:chOff x="0" y="0"/>
            <a:chExt cx="9357013" cy="2510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57013" cy="2510865"/>
            </a:xfrm>
            <a:custGeom>
              <a:avLst/>
              <a:gdLst/>
              <a:ahLst/>
              <a:cxnLst/>
              <a:rect l="l" t="t" r="r" b="b"/>
              <a:pathLst>
                <a:path w="9357013" h="2510865">
                  <a:moveTo>
                    <a:pt x="0" y="0"/>
                  </a:moveTo>
                  <a:lnTo>
                    <a:pt x="9357013" y="0"/>
                  </a:lnTo>
                  <a:lnTo>
                    <a:pt x="9357013" y="2510865"/>
                  </a:lnTo>
                  <a:lnTo>
                    <a:pt x="0" y="2510865"/>
                  </a:lnTo>
                  <a:close/>
                </a:path>
              </a:pathLst>
            </a:custGeom>
            <a:solidFill>
              <a:srgbClr val="F6F6F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357013" cy="25489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506200" y="0"/>
            <a:ext cx="685800" cy="6858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406609" y="0"/>
            <a:ext cx="1129861" cy="6858000"/>
            <a:chOff x="0" y="0"/>
            <a:chExt cx="446365" cy="27093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6365" cy="2709333"/>
            </a:xfrm>
            <a:custGeom>
              <a:avLst/>
              <a:gdLst/>
              <a:ahLst/>
              <a:cxnLst/>
              <a:rect l="l" t="t" r="r" b="b"/>
              <a:pathLst>
                <a:path w="446365" h="2709333">
                  <a:moveTo>
                    <a:pt x="223183" y="0"/>
                  </a:moveTo>
                  <a:lnTo>
                    <a:pt x="223183" y="0"/>
                  </a:lnTo>
                  <a:cubicBezTo>
                    <a:pt x="282374" y="0"/>
                    <a:pt x="339142" y="23514"/>
                    <a:pt x="380996" y="65369"/>
                  </a:cubicBezTo>
                  <a:cubicBezTo>
                    <a:pt x="422851" y="107224"/>
                    <a:pt x="446365" y="163991"/>
                    <a:pt x="446365" y="223183"/>
                  </a:cubicBezTo>
                  <a:lnTo>
                    <a:pt x="446365" y="2486151"/>
                  </a:lnTo>
                  <a:cubicBezTo>
                    <a:pt x="446365" y="2609411"/>
                    <a:pt x="346443" y="2709333"/>
                    <a:pt x="223183" y="2709333"/>
                  </a:cubicBezTo>
                  <a:lnTo>
                    <a:pt x="223183" y="2709333"/>
                  </a:lnTo>
                  <a:cubicBezTo>
                    <a:pt x="99922" y="2709333"/>
                    <a:pt x="0" y="2609411"/>
                    <a:pt x="0" y="2486151"/>
                  </a:cubicBezTo>
                  <a:lnTo>
                    <a:pt x="0" y="223183"/>
                  </a:lnTo>
                  <a:cubicBezTo>
                    <a:pt x="0" y="99922"/>
                    <a:pt x="99922" y="0"/>
                    <a:pt x="223183" y="0"/>
                  </a:cubicBezTo>
                  <a:close/>
                </a:path>
              </a:pathLst>
            </a:custGeom>
            <a:solidFill>
              <a:srgbClr val="0345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46365" cy="27474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235925" y="524570"/>
            <a:ext cx="1318109" cy="131810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99699" y="0"/>
                  </a:moveTo>
                  <a:lnTo>
                    <a:pt x="613101" y="0"/>
                  </a:lnTo>
                  <a:cubicBezTo>
                    <a:pt x="666064" y="0"/>
                    <a:pt x="716859" y="21040"/>
                    <a:pt x="754309" y="58491"/>
                  </a:cubicBezTo>
                  <a:cubicBezTo>
                    <a:pt x="791760" y="95941"/>
                    <a:pt x="812800" y="146736"/>
                    <a:pt x="812800" y="199699"/>
                  </a:cubicBezTo>
                  <a:lnTo>
                    <a:pt x="812800" y="613101"/>
                  </a:lnTo>
                  <a:cubicBezTo>
                    <a:pt x="812800" y="666064"/>
                    <a:pt x="791760" y="716859"/>
                    <a:pt x="754309" y="754309"/>
                  </a:cubicBezTo>
                  <a:cubicBezTo>
                    <a:pt x="716859" y="791760"/>
                    <a:pt x="666064" y="812800"/>
                    <a:pt x="613101" y="812800"/>
                  </a:cubicBezTo>
                  <a:lnTo>
                    <a:pt x="199699" y="812800"/>
                  </a:lnTo>
                  <a:cubicBezTo>
                    <a:pt x="146736" y="812800"/>
                    <a:pt x="95941" y="791760"/>
                    <a:pt x="58491" y="754309"/>
                  </a:cubicBezTo>
                  <a:cubicBezTo>
                    <a:pt x="21040" y="716859"/>
                    <a:pt x="0" y="666064"/>
                    <a:pt x="0" y="613101"/>
                  </a:cubicBezTo>
                  <a:lnTo>
                    <a:pt x="0" y="199699"/>
                  </a:lnTo>
                  <a:cubicBezTo>
                    <a:pt x="0" y="146736"/>
                    <a:pt x="21040" y="95941"/>
                    <a:pt x="58491" y="58491"/>
                  </a:cubicBezTo>
                  <a:cubicBezTo>
                    <a:pt x="95941" y="21040"/>
                    <a:pt x="146736" y="0"/>
                    <a:pt x="199699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02336" y="3098800"/>
            <a:ext cx="58443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spc="1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FOR YOUR ATTENTION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29086" y="5439484"/>
            <a:ext cx="3401693" cy="24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7"/>
              </a:lnSpc>
            </a:pPr>
            <a:r>
              <a:rPr lang="en-US" sz="1533" dirty="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kenivesh@gmail.com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2949" y="2090359"/>
            <a:ext cx="586376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4"/>
              </a:lnSpc>
            </a:pPr>
            <a:r>
              <a:rPr lang="en-US" sz="6934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THANK YOU</a:t>
            </a:r>
          </a:p>
        </p:txBody>
      </p:sp>
      <p:sp>
        <p:nvSpPr>
          <p:cNvPr id="28" name="Freeform 28"/>
          <p:cNvSpPr/>
          <p:nvPr/>
        </p:nvSpPr>
        <p:spPr>
          <a:xfrm>
            <a:off x="1082949" y="5422281"/>
            <a:ext cx="325659" cy="325659"/>
          </a:xfrm>
          <a:custGeom>
            <a:avLst/>
            <a:gdLst/>
            <a:ahLst/>
            <a:cxnLst/>
            <a:rect l="l" t="t" r="r" b="b"/>
            <a:pathLst>
              <a:path w="488488" h="488488">
                <a:moveTo>
                  <a:pt x="0" y="0"/>
                </a:moveTo>
                <a:lnTo>
                  <a:pt x="488488" y="0"/>
                </a:lnTo>
                <a:lnTo>
                  <a:pt x="488488" y="488488"/>
                </a:lnTo>
                <a:lnTo>
                  <a:pt x="0" y="4884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5656329" y="6009371"/>
            <a:ext cx="1697259" cy="1697259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0" cap="sq">
              <a:solidFill>
                <a:srgbClr val="0345E4">
                  <a:alpha val="9804"/>
                </a:srgbClr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1307</Words>
  <Application>Microsoft Office PowerPoint</Application>
  <PresentationFormat>Widescreen</PresentationFormat>
  <Paragraphs>163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Garet</vt:lpstr>
      <vt:lpstr>Garet Bold</vt:lpstr>
      <vt:lpstr>Garet Ultra-Bold</vt:lpstr>
      <vt:lpstr>Lato Bold</vt:lpstr>
      <vt:lpstr>Open Sans</vt:lpstr>
      <vt:lpstr>Poppins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Nivesh Elangovanraaj</dc:creator>
  <cp:lastModifiedBy>Nivesh Elangovanraaj</cp:lastModifiedBy>
  <cp:revision>1</cp:revision>
  <dcterms:created xsi:type="dcterms:W3CDTF">2025-06-01T12:37:41Z</dcterms:created>
  <dcterms:modified xsi:type="dcterms:W3CDTF">2025-06-05T15:32:04Z</dcterms:modified>
</cp:coreProperties>
</file>